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5"/>
  </p:notesMasterIdLst>
  <p:sldIdLst>
    <p:sldId id="256" r:id="rId2"/>
    <p:sldId id="274" r:id="rId3"/>
    <p:sldId id="343" r:id="rId4"/>
    <p:sldId id="257" r:id="rId5"/>
    <p:sldId id="328" r:id="rId6"/>
    <p:sldId id="336" r:id="rId7"/>
    <p:sldId id="378" r:id="rId8"/>
    <p:sldId id="330" r:id="rId9"/>
    <p:sldId id="338" r:id="rId10"/>
    <p:sldId id="362" r:id="rId11"/>
    <p:sldId id="379" r:id="rId12"/>
    <p:sldId id="372" r:id="rId13"/>
    <p:sldId id="345" r:id="rId14"/>
    <p:sldId id="385" r:id="rId15"/>
    <p:sldId id="375" r:id="rId16"/>
    <p:sldId id="365" r:id="rId17"/>
    <p:sldId id="374" r:id="rId18"/>
    <p:sldId id="371" r:id="rId19"/>
    <p:sldId id="366" r:id="rId20"/>
    <p:sldId id="358" r:id="rId21"/>
    <p:sldId id="377" r:id="rId22"/>
    <p:sldId id="382" r:id="rId23"/>
    <p:sldId id="376" r:id="rId24"/>
    <p:sldId id="381" r:id="rId25"/>
    <p:sldId id="339" r:id="rId26"/>
    <p:sldId id="333" r:id="rId27"/>
    <p:sldId id="269" r:id="rId28"/>
    <p:sldId id="383" r:id="rId29"/>
    <p:sldId id="367" r:id="rId30"/>
    <p:sldId id="270" r:id="rId31"/>
    <p:sldId id="272" r:id="rId32"/>
    <p:sldId id="273" r:id="rId33"/>
    <p:sldId id="264" r:id="rId34"/>
    <p:sldId id="384" r:id="rId35"/>
    <p:sldId id="369" r:id="rId36"/>
    <p:sldId id="357" r:id="rId37"/>
    <p:sldId id="317" r:id="rId38"/>
    <p:sldId id="298" r:id="rId39"/>
    <p:sldId id="314" r:id="rId40"/>
    <p:sldId id="361" r:id="rId41"/>
    <p:sldId id="342" r:id="rId42"/>
    <p:sldId id="346" r:id="rId43"/>
    <p:sldId id="33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26E7E9-FBCD-3841-00F4-F656A0A823F0}" name="Cayelan C. Carey" initials="CCC" userId="Cayelan C. Carey" providerId="None"/>
  <p188:author id="{11AC8AEC-413A-F4EA-91CA-92A3826FCAE7}" name="Woelmer, Whitney" initials="WW" userId="Woelmer, Whitn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K.Farrell" initials="KJF" lastIdx="6" clrIdx="6"/>
  <p:cmAuthor id="1" name="Farrell, Kaitlin" initials="FK" lastIdx="6" clrIdx="0"/>
  <p:cmAuthor id="8" name="K. Farrell" initials="KJF" lastIdx="6" clrIdx="7"/>
  <p:cmAuthor id="2" name="Cayelan C. Carey" initials="CCC" lastIdx="92" clrIdx="1"/>
  <p:cmAuthor id="9" name="KJF" initials="KJF" lastIdx="1" clrIdx="8"/>
  <p:cmAuthor id="3" name="Cayelan C. Carey" initials="CCC [2]" lastIdx="1" clrIdx="2"/>
  <p:cmAuthor id="10" name="Woelmer, Whitney" initials="WW" lastIdx="16" clrIdx="9">
    <p:extLst>
      <p:ext uri="{19B8F6BF-5375-455C-9EA6-DF929625EA0E}">
        <p15:presenceInfo xmlns:p15="http://schemas.microsoft.com/office/powerpoint/2012/main" userId="Woelmer, Whitney" providerId="None"/>
      </p:ext>
    </p:extLst>
  </p:cmAuthor>
  <p:cmAuthor id="4" name="Cayelan C. Carey" initials="CCC [3]" lastIdx="1" clrIdx="3"/>
  <p:cmAuthor id="11" name="Tadhg Moore" initials="TM" lastIdx="11" clrIdx="10">
    <p:extLst>
      <p:ext uri="{19B8F6BF-5375-455C-9EA6-DF929625EA0E}">
        <p15:presenceInfo xmlns:p15="http://schemas.microsoft.com/office/powerpoint/2012/main" userId="S::mooret@dkit.ie::c21bbe1b-4b90-4a11-a7f6-baf703286ff2" providerId="AD"/>
      </p:ext>
    </p:extLst>
  </p:cmAuthor>
  <p:cmAuthor id="5" name="Cayelan C. Carey" initials="CCC [4]" lastIdx="1" clrIdx="4"/>
  <p:cmAuthor id="6" name="Cayelan C. Carey" initials="CCC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CD950C"/>
    <a:srgbClr val="FFFFFF"/>
    <a:srgbClr val="FFFF99"/>
    <a:srgbClr val="FFFFCC"/>
    <a:srgbClr val="9BBB59"/>
    <a:srgbClr val="E6E6E6"/>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autoAdjust="0"/>
    <p:restoredTop sz="70028" autoAdjust="0"/>
  </p:normalViewPr>
  <p:slideViewPr>
    <p:cSldViewPr snapToGrid="0" snapToObjects="1">
      <p:cViewPr varScale="1">
        <p:scale>
          <a:sx n="40" d="100"/>
          <a:sy n="40" d="100"/>
        </p:scale>
        <p:origin x="1532" y="32"/>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D5E7E-5A56-4EF6-B275-4418C0D70E4E}" type="datetimeFigureOut">
              <a:rPr lang="en-US" smtClean="0"/>
              <a:t>3/7/2023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3A8-58DE-49DC-9245-9F9544461F34}" type="slidenum">
              <a:rPr lang="en-US" smtClean="0"/>
              <a:t>‹#›</a:t>
            </a:fld>
            <a:endParaRPr lang="en-US"/>
          </a:p>
        </p:txBody>
      </p:sp>
    </p:spTree>
    <p:extLst>
      <p:ext uri="{BB962C8B-B14F-4D97-AF65-F5344CB8AC3E}">
        <p14:creationId xmlns:p14="http://schemas.microsoft.com/office/powerpoint/2010/main" val="168091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the students to class. It might be helpful to go around the room and briefly discuss if anyone has experience with ecological forecasting, forecast user analysis, or science communication. The point of this is to emphasize that most students are likely novices, and that asking lots of questions is ok because their peers are novices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really important at this point to emphasize that there will be lots of new material covered during this module, and that going slowly and asking for help is very much encouraged!</a:t>
            </a:r>
          </a:p>
        </p:txBody>
      </p:sp>
      <p:sp>
        <p:nvSpPr>
          <p:cNvPr id="4" name="Slide Number Placeholder 3"/>
          <p:cNvSpPr>
            <a:spLocks noGrp="1"/>
          </p:cNvSpPr>
          <p:nvPr>
            <p:ph type="sldNum" sz="quarter" idx="10"/>
          </p:nvPr>
        </p:nvSpPr>
        <p:spPr/>
        <p:txBody>
          <a:bodyPr/>
          <a:lstStyle/>
          <a:p>
            <a:fld id="{866223A8-58DE-49DC-9245-9F9544461F34}" type="slidenum">
              <a:rPr lang="en-US" smtClean="0"/>
              <a:t>1</a:t>
            </a:fld>
            <a:endParaRPr lang="en-US"/>
          </a:p>
        </p:txBody>
      </p:sp>
    </p:spTree>
    <p:extLst>
      <p:ext uri="{BB962C8B-B14F-4D97-AF65-F5344CB8AC3E}">
        <p14:creationId xmlns:p14="http://schemas.microsoft.com/office/powerpoint/2010/main" val="204835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has animations and should be first viewed/practiced in presentation mode</a:t>
            </a:r>
          </a:p>
          <a:p>
            <a:endParaRPr lang="en-US" dirty="0"/>
          </a:p>
          <a:p>
            <a:r>
              <a:rPr lang="en-US" dirty="0"/>
              <a:t>We calculate forecast uncertainty by running many different model simulations with slightly different conditions which we think represents the range of possible scenarios.</a:t>
            </a:r>
          </a:p>
          <a:p>
            <a:endParaRPr lang="en-US" dirty="0"/>
          </a:p>
          <a:p>
            <a:r>
              <a:rPr lang="en-US" dirty="0"/>
              <a:t>For example, we don’t know exactly how the weather is going to change in the future, so we run our forecast using many different possible weather outcomes, and then quantify the differences among the forecasts as part of the overall forecast uncertainty</a:t>
            </a:r>
          </a:p>
        </p:txBody>
      </p:sp>
      <p:sp>
        <p:nvSpPr>
          <p:cNvPr id="4" name="Slide Number Placeholder 3"/>
          <p:cNvSpPr>
            <a:spLocks noGrp="1"/>
          </p:cNvSpPr>
          <p:nvPr>
            <p:ph type="sldNum" sz="quarter" idx="5"/>
          </p:nvPr>
        </p:nvSpPr>
        <p:spPr/>
        <p:txBody>
          <a:bodyPr/>
          <a:lstStyle/>
          <a:p>
            <a:fld id="{866223A8-58DE-49DC-9245-9F9544461F34}" type="slidenum">
              <a:rPr lang="en-US" smtClean="0"/>
              <a:t>10</a:t>
            </a:fld>
            <a:endParaRPr lang="en-US"/>
          </a:p>
        </p:txBody>
      </p:sp>
    </p:spTree>
    <p:extLst>
      <p:ext uri="{BB962C8B-B14F-4D97-AF65-F5344CB8AC3E}">
        <p14:creationId xmlns:p14="http://schemas.microsoft.com/office/powerpoint/2010/main" val="235809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a:t>
            </a:r>
          </a:p>
          <a:p>
            <a:r>
              <a:rPr lang="en-US" dirty="0"/>
              <a:t>Other sources of uncertainty:</a:t>
            </a:r>
          </a:p>
          <a:p>
            <a:r>
              <a:rPr lang="en-US" dirty="0"/>
              <a:t>-uncertainty in the processes which influence what you’re predicting (model representation)</a:t>
            </a:r>
          </a:p>
          <a:p>
            <a:r>
              <a:rPr lang="en-US" dirty="0"/>
              <a:t>-uncertainty in how other things driving your forecast might change (e.g., uncertainty in the tree population which spongy moths eat)</a:t>
            </a:r>
          </a:p>
          <a:p>
            <a:r>
              <a:rPr lang="en-US" dirty="0"/>
              <a:t>-uncertainty in what you’re actually measuring (e.g., uncertainty in being able to estimate spongy moth abundance)</a:t>
            </a:r>
          </a:p>
        </p:txBody>
      </p:sp>
      <p:sp>
        <p:nvSpPr>
          <p:cNvPr id="4" name="Slide Number Placeholder 3"/>
          <p:cNvSpPr>
            <a:spLocks noGrp="1"/>
          </p:cNvSpPr>
          <p:nvPr>
            <p:ph type="sldNum" sz="quarter" idx="5"/>
          </p:nvPr>
        </p:nvSpPr>
        <p:spPr/>
        <p:txBody>
          <a:bodyPr/>
          <a:lstStyle/>
          <a:p>
            <a:fld id="{866223A8-58DE-49DC-9245-9F9544461F34}" type="slidenum">
              <a:rPr lang="en-US" smtClean="0"/>
              <a:t>11</a:t>
            </a:fld>
            <a:endParaRPr lang="en-US"/>
          </a:p>
        </p:txBody>
      </p:sp>
    </p:spTree>
    <p:extLst>
      <p:ext uri="{BB962C8B-B14F-4D97-AF65-F5344CB8AC3E}">
        <p14:creationId xmlns:p14="http://schemas.microsoft.com/office/powerpoint/2010/main" val="136848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 a result of using multiple weather forecasts we get a </a:t>
            </a:r>
            <a:r>
              <a:rPr lang="en-US" sz="1200" b="1" i="1" dirty="0"/>
              <a:t>forecast with uncertainty, </a:t>
            </a:r>
            <a:r>
              <a:rPr lang="en-US" sz="1200" dirty="0"/>
              <a:t>which shows the range of different forecast outcomes. </a:t>
            </a:r>
          </a:p>
          <a:p>
            <a:endParaRPr lang="en-US" sz="1200" b="1" i="1" dirty="0"/>
          </a:p>
          <a:p>
            <a:r>
              <a:rPr lang="en-US" sz="1200" dirty="0"/>
              <a:t>Here you are seeing the </a:t>
            </a:r>
            <a:r>
              <a:rPr lang="en-US" sz="1200" b="1" i="1" dirty="0"/>
              <a:t>mean</a:t>
            </a:r>
            <a:r>
              <a:rPr lang="en-US" sz="1200" dirty="0"/>
              <a:t> and </a:t>
            </a:r>
            <a:r>
              <a:rPr lang="en-US" sz="1200" b="1" i="1" dirty="0"/>
              <a:t>confidence interval </a:t>
            </a:r>
            <a:r>
              <a:rPr lang="en-US" sz="1200" dirty="0"/>
              <a:t>of all the different</a:t>
            </a:r>
            <a:r>
              <a:rPr lang="en-US" sz="1200" b="1" i="0" dirty="0"/>
              <a:t> </a:t>
            </a:r>
            <a:r>
              <a:rPr lang="en-US" sz="1200" b="0" i="0" dirty="0"/>
              <a:t>forecast runs, which is one common way to visualize uncertainty. But this type of visualization might not be best suited for all of the possible range of forecast users, who are going to need different types of information to inform their diverse decisions</a:t>
            </a:r>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12</a:t>
            </a:fld>
            <a:endParaRPr lang="en-US"/>
          </a:p>
        </p:txBody>
      </p:sp>
    </p:spTree>
    <p:extLst>
      <p:ext uri="{BB962C8B-B14F-4D97-AF65-F5344CB8AC3E}">
        <p14:creationId xmlns:p14="http://schemas.microsoft.com/office/powerpoint/2010/main" val="296718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communicating forecast information in two broad categories. We can use the forecast output, or the numbers the model produces, and plot those values, along with some summary statistics, like the mean or median, and the 95% confidence interval.</a:t>
            </a:r>
          </a:p>
          <a:p>
            <a:endParaRPr lang="en-US" dirty="0"/>
          </a:p>
          <a:p>
            <a:r>
              <a:rPr lang="en-US" dirty="0"/>
              <a:t>Another way to communicate forecast output is to create an index, which is based on some threshold which has importance for decision-making. For example, the raw forecast output on the left shows the modeled temperature output, whereas the figure on the right shows an index of high likely you are to encounter an endangered species. It is important to note that the figure on the right has been translated into this index of encountering a species, while the model likely outputs information on how abundant that species is in different locations. </a:t>
            </a:r>
          </a:p>
          <a:p>
            <a:endParaRPr lang="en-US" dirty="0"/>
          </a:p>
          <a:p>
            <a:r>
              <a:rPr lang="en-US" dirty="0"/>
              <a:t>As a result of this ‘translation’ we can incorporate new information for the user, like how ‘risky’ it is that you will encounter this endangered species. Importantly, this allows the user to see uncertainty represented in a new way which is translated into a meaningful metric.</a:t>
            </a:r>
          </a:p>
        </p:txBody>
      </p:sp>
      <p:sp>
        <p:nvSpPr>
          <p:cNvPr id="4" name="Slide Number Placeholder 3"/>
          <p:cNvSpPr>
            <a:spLocks noGrp="1"/>
          </p:cNvSpPr>
          <p:nvPr>
            <p:ph type="sldNum" sz="quarter" idx="5"/>
          </p:nvPr>
        </p:nvSpPr>
        <p:spPr/>
        <p:txBody>
          <a:bodyPr/>
          <a:lstStyle/>
          <a:p>
            <a:fld id="{866223A8-58DE-49DC-9245-9F9544461F34}" type="slidenum">
              <a:rPr lang="en-US" smtClean="0"/>
              <a:t>13</a:t>
            </a:fld>
            <a:endParaRPr lang="en-US"/>
          </a:p>
        </p:txBody>
      </p:sp>
    </p:spTree>
    <p:extLst>
      <p:ext uri="{BB962C8B-B14F-4D97-AF65-F5344CB8AC3E}">
        <p14:creationId xmlns:p14="http://schemas.microsoft.com/office/powerpoint/2010/main" val="424413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can see an example of a forecast index, or the probability of lake turnover in a reservoir, which is the result of the forecast output of water temperature forecasts at multiple depths in a reservoir. Lake turnover happens when the surface water and the bottom water become the same temperature.</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14</a:t>
            </a:fld>
            <a:endParaRPr lang="en-US"/>
          </a:p>
        </p:txBody>
      </p:sp>
    </p:spTree>
    <p:extLst>
      <p:ext uri="{BB962C8B-B14F-4D97-AF65-F5344CB8AC3E}">
        <p14:creationId xmlns:p14="http://schemas.microsoft.com/office/powerpoint/2010/main" val="249852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uncertainty is represented in a forecast output using something like a reported range of possible values, or a confidence interval, like we saw with the water temperature forecast. However, in a forecast index, uncertainty is often translated into a probability based on the forecast output. This may be reported as a risk-level, or suitability of a certain forecast variable. We can see an example of this in the Risk of encountering Atlantic Sturgeon forecast.</a:t>
            </a:r>
          </a:p>
          <a:p>
            <a:endParaRPr lang="en-US" dirty="0"/>
          </a:p>
          <a:p>
            <a:r>
              <a:rPr lang="en-US" dirty="0"/>
              <a:t>These are key words that can indicate uncertainty, but not hard and fast rule and should be interpreted</a:t>
            </a:r>
          </a:p>
        </p:txBody>
      </p:sp>
      <p:sp>
        <p:nvSpPr>
          <p:cNvPr id="4" name="Slide Number Placeholder 3"/>
          <p:cNvSpPr>
            <a:spLocks noGrp="1"/>
          </p:cNvSpPr>
          <p:nvPr>
            <p:ph type="sldNum" sz="quarter" idx="5"/>
          </p:nvPr>
        </p:nvSpPr>
        <p:spPr/>
        <p:txBody>
          <a:bodyPr/>
          <a:lstStyle/>
          <a:p>
            <a:fld id="{866223A8-58DE-49DC-9245-9F9544461F34}" type="slidenum">
              <a:rPr lang="en-US" smtClean="0"/>
              <a:t>15</a:t>
            </a:fld>
            <a:endParaRPr lang="en-US"/>
          </a:p>
        </p:txBody>
      </p:sp>
    </p:spTree>
    <p:extLst>
      <p:ext uri="{BB962C8B-B14F-4D97-AF65-F5344CB8AC3E}">
        <p14:creationId xmlns:p14="http://schemas.microsoft.com/office/powerpoint/2010/main" val="339177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Between these two categories of raw forecast output and forecast indices, we can think of different types of communications, which range from using numbers, words, icons, and figures to represent uncertainty.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16</a:t>
            </a:fld>
            <a:endParaRPr lang="en-US"/>
          </a:p>
        </p:txBody>
      </p:sp>
    </p:spTree>
    <p:extLst>
      <p:ext uri="{BB962C8B-B14F-4D97-AF65-F5344CB8AC3E}">
        <p14:creationId xmlns:p14="http://schemas.microsoft.com/office/powerpoint/2010/main" val="1446236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communicate both forecast output and forecast indices using a number. For example, using our pollen forecast model, there is predicted to be 24 grains per cubic meter plus or minus 4 grains per cubic meter, indicating some uncertainty in that prediction. Similarly, we can report the same information in an index that is relevant to allergen risk, and report that there is a 22% change of high allergen severity. </a:t>
            </a:r>
          </a:p>
        </p:txBody>
      </p:sp>
      <p:sp>
        <p:nvSpPr>
          <p:cNvPr id="4" name="Slide Number Placeholder 3"/>
          <p:cNvSpPr>
            <a:spLocks noGrp="1"/>
          </p:cNvSpPr>
          <p:nvPr>
            <p:ph type="sldNum" sz="quarter" idx="5"/>
          </p:nvPr>
        </p:nvSpPr>
        <p:spPr/>
        <p:txBody>
          <a:bodyPr/>
          <a:lstStyle/>
          <a:p>
            <a:fld id="{866223A8-58DE-49DC-9245-9F9544461F34}" type="slidenum">
              <a:rPr lang="en-US" smtClean="0"/>
              <a:t>17</a:t>
            </a:fld>
            <a:endParaRPr lang="en-US"/>
          </a:p>
        </p:txBody>
      </p:sp>
    </p:spTree>
    <p:extLst>
      <p:ext uri="{BB962C8B-B14F-4D97-AF65-F5344CB8AC3E}">
        <p14:creationId xmlns:p14="http://schemas.microsoft.com/office/powerpoint/2010/main" val="265218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forecast output is already in the form of numbers, we can’t apply a word visualization to summarize it. However, we can translate the forecast output into an index and communicate is using words. For example, a forecast of pollen concentrations could be communicate using an Allergen Severity Index, as shown here. </a:t>
            </a:r>
          </a:p>
        </p:txBody>
      </p:sp>
      <p:sp>
        <p:nvSpPr>
          <p:cNvPr id="4" name="Slide Number Placeholder 3"/>
          <p:cNvSpPr>
            <a:spLocks noGrp="1"/>
          </p:cNvSpPr>
          <p:nvPr>
            <p:ph type="sldNum" sz="quarter" idx="5"/>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2022743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third category of uncertainty communication is the use of an icon. Similar to a word communication, we can’t distill our forecast output into an icon, but we can use an icon to communicate an index. In this case, we use a familiar icon, a stoplight, to indicate the chance of a spongy moth outbreak. In this forecast, the risk is low, so we see the green stoplight indicated. Icons are a good way to quickly represent information without the user having to spend much time analyzing the meaning. </a:t>
            </a:r>
          </a:p>
        </p:txBody>
      </p:sp>
      <p:sp>
        <p:nvSpPr>
          <p:cNvPr id="4" name="Slide Number Placeholder 3"/>
          <p:cNvSpPr>
            <a:spLocks noGrp="1"/>
          </p:cNvSpPr>
          <p:nvPr>
            <p:ph type="sldNum" sz="quarter" idx="5"/>
          </p:nvPr>
        </p:nvSpPr>
        <p:spPr/>
        <p:txBody>
          <a:bodyPr/>
          <a:lstStyle/>
          <a:p>
            <a:fld id="{866223A8-58DE-49DC-9245-9F9544461F34}" type="slidenum">
              <a:rPr lang="en-US" smtClean="0"/>
              <a:t>19</a:t>
            </a:fld>
            <a:endParaRPr lang="en-US"/>
          </a:p>
        </p:txBody>
      </p:sp>
    </p:spTree>
    <p:extLst>
      <p:ext uri="{BB962C8B-B14F-4D97-AF65-F5344CB8AC3E}">
        <p14:creationId xmlns:p14="http://schemas.microsoft.com/office/powerpoint/2010/main" val="406110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road map of what will be covered in the PowerPoint. We will briefly go over topics related to ecological forecasting, how ecological forecasts are used, and how we can use visualizations of forecasts to improve decision-making.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Briefly go over the three activities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2</a:t>
            </a:fld>
            <a:endParaRPr lang="en-US"/>
          </a:p>
        </p:txBody>
      </p:sp>
    </p:spTree>
    <p:extLst>
      <p:ext uri="{BB962C8B-B14F-4D97-AF65-F5344CB8AC3E}">
        <p14:creationId xmlns:p14="http://schemas.microsoft.com/office/powerpoint/2010/main" val="96299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can communicate uncertainty using a figure. There are many types of figures we can use to communicate uncertainty and we are just showing a few here. On the left, you can see how forecast output is plotted over time to show how spongy moth densities are predicted to change. On the right, the same data was used to convert into an index of outbreak risk and the figure shows how the predictions are expected to changed over space. Figures are a useful way to communicate a lot of information visually. </a:t>
            </a:r>
          </a:p>
        </p:txBody>
      </p:sp>
      <p:sp>
        <p:nvSpPr>
          <p:cNvPr id="4" name="Slide Number Placeholder 3"/>
          <p:cNvSpPr>
            <a:spLocks noGrp="1"/>
          </p:cNvSpPr>
          <p:nvPr>
            <p:ph type="sldNum" sz="quarter" idx="5"/>
          </p:nvPr>
        </p:nvSpPr>
        <p:spPr/>
        <p:txBody>
          <a:bodyPr/>
          <a:lstStyle/>
          <a:p>
            <a:fld id="{866223A8-58DE-49DC-9245-9F9544461F34}" type="slidenum">
              <a:rPr lang="en-US" smtClean="0"/>
              <a:t>20</a:t>
            </a:fld>
            <a:endParaRPr lang="en-US"/>
          </a:p>
        </p:txBody>
      </p:sp>
    </p:spTree>
    <p:extLst>
      <p:ext uri="{BB962C8B-B14F-4D97-AF65-F5344CB8AC3E}">
        <p14:creationId xmlns:p14="http://schemas.microsoft.com/office/powerpoint/2010/main" val="50418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tie this back to our decision use categories, we can think about how we could represent uncertainty in different visualizations for each use case. While there is no perfect visualization for a single decision-use case, we can think of some general guidelines. For example, a park visitor, our casual user, might only need to know very minimal information, so we could use a word in a forecast index to say that the risk is ‘low’. A homeowner might want to know a little more about the differing levels of uncertainty and might even want to know how the uncertainty varies in different areas surrounding their home to get a bigger picture of the situation. Lastly, a natural resource manager, or our decision analyst, is going to want very detailed information about both the quantities of spongy moth and the associated uncertainties, so a forecast output which includes uncertainty might be most informative for making a detailed decision. 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21</a:t>
            </a:fld>
            <a:endParaRPr lang="en-US"/>
          </a:p>
        </p:txBody>
      </p:sp>
    </p:spTree>
    <p:extLst>
      <p:ext uri="{BB962C8B-B14F-4D97-AF65-F5344CB8AC3E}">
        <p14:creationId xmlns:p14="http://schemas.microsoft.com/office/powerpoint/2010/main" val="32152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natural resource manager is likely going to want this information for a number of locations, possibly the entire range of the park they are managing. So coming up with ways to represent detailed information which includes uncertainty in a map is very important but also presents some challenges. </a:t>
            </a:r>
          </a:p>
        </p:txBody>
      </p:sp>
      <p:sp>
        <p:nvSpPr>
          <p:cNvPr id="4" name="Slide Number Placeholder 3"/>
          <p:cNvSpPr>
            <a:spLocks noGrp="1"/>
          </p:cNvSpPr>
          <p:nvPr>
            <p:ph type="sldNum" sz="quarter" idx="5"/>
          </p:nvPr>
        </p:nvSpPr>
        <p:spPr/>
        <p:txBody>
          <a:bodyPr/>
          <a:lstStyle/>
          <a:p>
            <a:fld id="{866223A8-58DE-49DC-9245-9F9544461F34}" type="slidenum">
              <a:rPr lang="en-US" smtClean="0"/>
              <a:t>22</a:t>
            </a:fld>
            <a:endParaRPr lang="en-US"/>
          </a:p>
        </p:txBody>
      </p:sp>
    </p:spTree>
    <p:extLst>
      <p:ext uri="{BB962C8B-B14F-4D97-AF65-F5344CB8AC3E}">
        <p14:creationId xmlns:p14="http://schemas.microsoft.com/office/powerpoint/2010/main" val="423655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provide detailed uncertainty while also including detailed forecast output is to use two separate figures, one showing the forecast output and one mapping the forecast uncertainty, here as a confidence interval. This figure here shows both the forecast median on the left, and the 95% confidence interval, representing uncertainty, on the right of a forecast of Malaria prevalence in Central Africa. Importantly, the figure on the left if shown alone, </a:t>
            </a:r>
            <a:r>
              <a:rPr lang="en-US" b="1" dirty="0"/>
              <a:t>does not represent any uncertainty</a:t>
            </a:r>
            <a:r>
              <a:rPr lang="en-US" dirty="0"/>
              <a:t>. </a:t>
            </a:r>
          </a:p>
        </p:txBody>
      </p:sp>
      <p:sp>
        <p:nvSpPr>
          <p:cNvPr id="4" name="Slide Number Placeholder 3"/>
          <p:cNvSpPr>
            <a:spLocks noGrp="1"/>
          </p:cNvSpPr>
          <p:nvPr>
            <p:ph type="sldNum" sz="quarter" idx="5"/>
          </p:nvPr>
        </p:nvSpPr>
        <p:spPr/>
        <p:txBody>
          <a:bodyPr/>
          <a:lstStyle/>
          <a:p>
            <a:fld id="{866223A8-58DE-49DC-9245-9F9544461F34}" type="slidenum">
              <a:rPr lang="en-US" smtClean="0"/>
              <a:t>23</a:t>
            </a:fld>
            <a:endParaRPr lang="en-US"/>
          </a:p>
        </p:txBody>
      </p:sp>
    </p:spTree>
    <p:extLst>
      <p:ext uri="{BB962C8B-B14F-4D97-AF65-F5344CB8AC3E}">
        <p14:creationId xmlns:p14="http://schemas.microsoft.com/office/powerpoint/2010/main" val="1273970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incorporate uncertainty is to translate a forecast output without uncertainty into a forecast index. Here, researchers have done this by taking a forecast of Sea Surface Temperature on the left, and converting that into a forecast index based on what scientists know about what water temperatures southern bluefish tuna like to live in. The forecast index on the right now represents uncertainty by showing which areas are more likely to have bluefish tuna. The goal of this forecast is to reduce the amount of bycatch of bluefish tuna for fisherman who are fishing for other species.</a:t>
            </a:r>
          </a:p>
          <a:p>
            <a:endParaRPr lang="en-US" dirty="0"/>
          </a:p>
          <a:p>
            <a:r>
              <a:rPr lang="en-US" dirty="0"/>
              <a:t>The “OK zone” refers to the zone where bluefish tuna are not likely to be found and is “OK for fishing without restrictions” to avoid bycatch of bluefish tuna. The “core zone” represents areas of prime suitability for bluefish tuna where they are most likely to be found in large numbers and should not be fished without restrictions. Buffer zone refers to an intermediate region (buffer habitat), where it is possible to find bluefish tuna but less likely than in the core zone. </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24</a:t>
            </a:fld>
            <a:endParaRPr lang="en-US"/>
          </a:p>
        </p:txBody>
      </p:sp>
    </p:spTree>
    <p:extLst>
      <p:ext uri="{BB962C8B-B14F-4D97-AF65-F5344CB8AC3E}">
        <p14:creationId xmlns:p14="http://schemas.microsoft.com/office/powerpoint/2010/main" val="356211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does it matter how we communicate forecast output? </a:t>
            </a:r>
            <a:br>
              <a:rPr lang="en-US" dirty="0"/>
            </a:br>
            <a:r>
              <a:rPr lang="en-US" dirty="0"/>
              <a:t>We know that visualizations can be critical in helping forecast users understand forecast output. However, the way uncertainty is represented has a proven an influence on how people make decisions (e.g., Ramos et al. </a:t>
            </a:r>
            <a:r>
              <a:rPr lang="en-US"/>
              <a:t>2013, </a:t>
            </a:r>
            <a:r>
              <a:rPr lang="en-US" dirty="0"/>
              <a:t>Cheong et al. 2016). Which means that considering decision needs of a forecast user can help improve the usefulness of the visualization</a:t>
            </a: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25</a:t>
            </a:fld>
            <a:endParaRPr lang="en-US"/>
          </a:p>
        </p:txBody>
      </p:sp>
    </p:spTree>
    <p:extLst>
      <p:ext uri="{BB962C8B-B14F-4D97-AF65-F5344CB8AC3E}">
        <p14:creationId xmlns:p14="http://schemas.microsoft.com/office/powerpoint/2010/main" val="602691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Today’s focal question is ‘How can ecological forecasts and their visualizations aid in decision-making?’</a:t>
            </a:r>
          </a:p>
        </p:txBody>
      </p:sp>
      <p:sp>
        <p:nvSpPr>
          <p:cNvPr id="4" name="Slide Number Placeholder 3"/>
          <p:cNvSpPr>
            <a:spLocks noGrp="1"/>
          </p:cNvSpPr>
          <p:nvPr>
            <p:ph type="sldNum" sz="quarter" idx="10"/>
          </p:nvPr>
        </p:nvSpPr>
        <p:spPr/>
        <p:txBody>
          <a:bodyPr/>
          <a:lstStyle/>
          <a:p>
            <a:fld id="{58020EE3-0E66-7545-AD0E-C93C74C0187D}" type="slidenum">
              <a:rPr lang="en-US" smtClean="0"/>
              <a:t>26</a:t>
            </a:fld>
            <a:endParaRPr lang="en-US"/>
          </a:p>
        </p:txBody>
      </p:sp>
    </p:spTree>
    <p:extLst>
      <p:ext uri="{BB962C8B-B14F-4D97-AF65-F5344CB8AC3E}">
        <p14:creationId xmlns:p14="http://schemas.microsoft.com/office/powerpoint/2010/main" val="203435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Learning objectives! </a:t>
            </a:r>
          </a:p>
          <a:p>
            <a:r>
              <a:rPr lang="en-US" sz="1200" kern="1200" dirty="0">
                <a:solidFill>
                  <a:schemeClr val="tx1"/>
                </a:solidFill>
                <a:effectLst/>
                <a:latin typeface="+mn-lt"/>
                <a:ea typeface="+mn-ea"/>
                <a:cs typeface="+mn-cs"/>
              </a:rPr>
              <a:t>Talk through these with the students one by one: use the embedded animations to sequentially show each of the bullet points.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importantly, the goal here is to have students develop their own hypotheses for how decision-making can be influenced by forecast uncertainty</a:t>
            </a:r>
          </a:p>
        </p:txBody>
      </p:sp>
      <p:sp>
        <p:nvSpPr>
          <p:cNvPr id="4" name="Slide Number Placeholder 3"/>
          <p:cNvSpPr>
            <a:spLocks noGrp="1"/>
          </p:cNvSpPr>
          <p:nvPr>
            <p:ph type="sldNum" sz="quarter" idx="10"/>
          </p:nvPr>
        </p:nvSpPr>
        <p:spPr/>
        <p:txBody>
          <a:bodyPr/>
          <a:lstStyle/>
          <a:p>
            <a:fld id="{866223A8-58DE-49DC-9245-9F9544461F34}" type="slidenum">
              <a:rPr lang="en-US" smtClean="0"/>
              <a:t>27</a:t>
            </a:fld>
            <a:endParaRPr lang="en-US"/>
          </a:p>
        </p:txBody>
      </p:sp>
    </p:spTree>
    <p:extLst>
      <p:ext uri="{BB962C8B-B14F-4D97-AF65-F5344CB8AC3E}">
        <p14:creationId xmlns:p14="http://schemas.microsoft.com/office/powerpoint/2010/main" val="2359011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instructor may want to edit this slide beforehand if they’ve decided how they wants students to access the module and to ensure that students use the correct method</a:t>
            </a:r>
            <a:endParaRPr lang="en-US" b="1" dirty="0"/>
          </a:p>
        </p:txBody>
      </p:sp>
      <p:sp>
        <p:nvSpPr>
          <p:cNvPr id="4" name="Slide Number Placeholder 3"/>
          <p:cNvSpPr>
            <a:spLocks noGrp="1"/>
          </p:cNvSpPr>
          <p:nvPr>
            <p:ph type="sldNum" sz="quarter" idx="5"/>
          </p:nvPr>
        </p:nvSpPr>
        <p:spPr/>
        <p:txBody>
          <a:bodyPr/>
          <a:lstStyle/>
          <a:p>
            <a:fld id="{58020EE3-0E66-7545-AD0E-C93C74C0187D}" type="slidenum">
              <a:rPr lang="en-US" smtClean="0"/>
              <a:t>28</a:t>
            </a:fld>
            <a:endParaRPr lang="en-US"/>
          </a:p>
        </p:txBody>
      </p:sp>
    </p:spTree>
    <p:extLst>
      <p:ext uri="{BB962C8B-B14F-4D97-AF65-F5344CB8AC3E}">
        <p14:creationId xmlns:p14="http://schemas.microsoft.com/office/powerpoint/2010/main" val="4083752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The module can be accessed at: </a:t>
            </a:r>
            <a:r>
              <a:rPr lang="en-IE" sz="1200" u="sng" kern="1200" dirty="0">
                <a:solidFill>
                  <a:schemeClr val="tx1"/>
                </a:solidFill>
                <a:effectLst/>
                <a:latin typeface="+mn-lt"/>
                <a:ea typeface="+mn-ea"/>
                <a:cs typeface="+mn-cs"/>
                <a:hlinkClick r:id="rId3"/>
              </a:rPr>
              <a:t>https://macrosystemseddie.shinyapps.io/module8/</a:t>
            </a:r>
            <a:endParaRPr lang="en-IE" sz="1200" kern="1200" dirty="0">
              <a:solidFill>
                <a:schemeClr val="tx1"/>
              </a:solidFill>
              <a:effectLst/>
              <a:latin typeface="+mn-lt"/>
              <a:ea typeface="+mn-ea"/>
              <a:cs typeface="+mn-cs"/>
            </a:endParaRPr>
          </a:p>
          <a:p>
            <a:pPr marL="228600" lvl="0" indent="-228600">
              <a:buFont typeface="+mj-lt"/>
              <a:buAutoNum type="alphaLcParenR"/>
            </a:pPr>
            <a:r>
              <a:rPr lang="en-IE" sz="1200" kern="1200" dirty="0">
                <a:solidFill>
                  <a:schemeClr val="tx1"/>
                </a:solidFill>
                <a:effectLst/>
                <a:latin typeface="+mn-lt"/>
                <a:ea typeface="+mn-ea"/>
                <a:cs typeface="+mn-cs"/>
              </a:rPr>
              <a:t>This is an interactive webpage </a:t>
            </a:r>
            <a:r>
              <a:rPr lang="en-US" sz="1200" kern="1200" dirty="0">
                <a:solidFill>
                  <a:schemeClr val="tx1"/>
                </a:solidFill>
                <a:effectLst/>
                <a:latin typeface="+mn-lt"/>
                <a:ea typeface="+mn-ea"/>
                <a:cs typeface="+mn-cs"/>
              </a:rPr>
              <a:t>built using R code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It has interactive plots and embedded options which allow you to make decisions using forecast output, and answer questions</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29</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start today, let’s begin by thinking about why forecasts are made. As a result of numerous human impacts on ecosystems, historical conditions are no longer good indicators of how ecosystems will change in the future. Because of this ecological forecasts are critical for a number of reasons. They improve scientific understanding of ecological processes, aid in natural resource management, and enhance the ability of the public to make decisions regarding how they respond to and interact with natural resources </a:t>
            </a:r>
          </a:p>
        </p:txBody>
      </p:sp>
      <p:sp>
        <p:nvSpPr>
          <p:cNvPr id="4" name="Slide Number Placeholder 3"/>
          <p:cNvSpPr>
            <a:spLocks noGrp="1"/>
          </p:cNvSpPr>
          <p:nvPr>
            <p:ph type="sldNum" sz="quarter" idx="5"/>
          </p:nvPr>
        </p:nvSpPr>
        <p:spPr/>
        <p:txBody>
          <a:bodyPr/>
          <a:lstStyle/>
          <a:p>
            <a:fld id="{866223A8-58DE-49DC-9245-9F9544461F34}" type="slidenum">
              <a:rPr lang="en-US" smtClean="0"/>
              <a:t>3</a:t>
            </a:fld>
            <a:endParaRPr lang="en-US"/>
          </a:p>
        </p:txBody>
      </p:sp>
    </p:spTree>
    <p:extLst>
      <p:ext uri="{BB962C8B-B14F-4D97-AF65-F5344CB8AC3E}">
        <p14:creationId xmlns:p14="http://schemas.microsoft.com/office/powerpoint/2010/main" val="3518205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A, which has 2 objectives: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Familiarize yourself with an ecological forecast by identifying the basic components of a forecast, forecast application and forecast users, and how forecasts are visualized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Compare forecasting systems to see how ecological forecasts can vary among ecosystems or ecological variables</a:t>
            </a:r>
          </a:p>
          <a:p>
            <a:r>
              <a:rPr lang="en-US" sz="1200" dirty="0">
                <a:effectLst/>
              </a:rPr>
              <a:t> The main take home here is that students will be analyzing forecast visualization and comparing between different visualizations.</a:t>
            </a:r>
            <a:endParaRPr lang="en-US" dirty="0">
              <a:effectLst/>
            </a:endParaRPr>
          </a:p>
          <a:p>
            <a:r>
              <a:rPr lang="en-US" dirty="0">
                <a:effectLst/>
              </a:rPr>
              <a:t>Have students work in pairs as described earlier.</a:t>
            </a:r>
          </a:p>
          <a:p>
            <a:r>
              <a:rPr lang="en-US" sz="1200" dirty="0">
                <a:effectLst/>
              </a:rPr>
              <a:t> </a:t>
            </a:r>
            <a:endParaRPr lang="en-US" dirty="0">
              <a:effectLst/>
            </a:endParaRPr>
          </a:p>
          <a:p>
            <a:r>
              <a:rPr lang="en-US" dirty="0">
                <a:effectLst/>
              </a:rPr>
              <a:t>After you’ve introduced the steps of Activity A, stop the PowerPoint and let the students get started on Activity A.</a:t>
            </a:r>
          </a:p>
        </p:txBody>
      </p:sp>
      <p:sp>
        <p:nvSpPr>
          <p:cNvPr id="4" name="Slide Number Placeholder 3"/>
          <p:cNvSpPr>
            <a:spLocks noGrp="1"/>
          </p:cNvSpPr>
          <p:nvPr>
            <p:ph type="sldNum" sz="quarter" idx="10"/>
          </p:nvPr>
        </p:nvSpPr>
        <p:spPr/>
        <p:txBody>
          <a:bodyPr/>
          <a:lstStyle/>
          <a:p>
            <a:fld id="{866223A8-58DE-49DC-9245-9F9544461F34}" type="slidenum">
              <a:rPr lang="en-US" smtClean="0"/>
              <a:t>30</a:t>
            </a:fld>
            <a:endParaRPr lang="en-US"/>
          </a:p>
        </p:txBody>
      </p:sp>
    </p:spTree>
    <p:extLst>
      <p:ext uri="{BB962C8B-B14F-4D97-AF65-F5344CB8AC3E}">
        <p14:creationId xmlns:p14="http://schemas.microsoft.com/office/powerpoint/2010/main" val="72974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Introduce Activity B, which has three objectives: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important take-home message here is that students need to 1) first examine the decision they will make as a drinking water manager, 2) make decisions using two different types of visualizations, one which includes uncertainty and one which does not, and 3) answer questions and explore ideas around how the visualizations influenced their decision-making and how uncertainty changed over time. </a:t>
            </a:r>
          </a:p>
          <a:p>
            <a:r>
              <a:rPr lang="en-US" sz="1200" b="1" dirty="0">
                <a:effectLst/>
              </a:rPr>
              <a:t> </a:t>
            </a:r>
            <a:endParaRPr lang="en-US" dirty="0">
              <a:effectLst/>
            </a:endParaRPr>
          </a:p>
        </p:txBody>
      </p:sp>
      <p:sp>
        <p:nvSpPr>
          <p:cNvPr id="4" name="Slide Number Placeholder 3"/>
          <p:cNvSpPr>
            <a:spLocks noGrp="1"/>
          </p:cNvSpPr>
          <p:nvPr>
            <p:ph type="sldNum" sz="quarter" idx="10"/>
          </p:nvPr>
        </p:nvSpPr>
        <p:spPr/>
        <p:txBody>
          <a:bodyPr/>
          <a:lstStyle/>
          <a:p>
            <a:fld id="{866223A8-58DE-49DC-9245-9F9544461F34}" type="slidenum">
              <a:rPr lang="en-US" smtClean="0"/>
              <a:t>31</a:t>
            </a:fld>
            <a:endParaRPr lang="en-US"/>
          </a:p>
        </p:txBody>
      </p:sp>
    </p:spTree>
    <p:extLst>
      <p:ext uri="{BB962C8B-B14F-4D97-AF65-F5344CB8AC3E}">
        <p14:creationId xmlns:p14="http://schemas.microsoft.com/office/powerpoint/2010/main" val="2632027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Activity C.,</a:t>
            </a:r>
            <a:r>
              <a:rPr lang="en-US" sz="1200" kern="1200" baseline="0" dirty="0">
                <a:solidFill>
                  <a:schemeClr val="tx1"/>
                </a:solidFill>
                <a:effectLst/>
                <a:latin typeface="+mn-lt"/>
                <a:ea typeface="+mn-ea"/>
                <a:cs typeface="+mn-cs"/>
              </a:rPr>
              <a:t> which has 3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main take home for this activity is that students will 1) pick a forecast user of their choosing and identify a decision their forecast user needs to make, 2) explore the forecast output which makes up their data, 3) create a visualization within the app that is tailored to their forecast user’s needs, and 4) explain why they chose that visualization and how a different forecast user may or may not need the same visualization. </a:t>
            </a:r>
          </a:p>
        </p:txBody>
      </p:sp>
      <p:sp>
        <p:nvSpPr>
          <p:cNvPr id="4" name="Slide Number Placeholder 3"/>
          <p:cNvSpPr>
            <a:spLocks noGrp="1"/>
          </p:cNvSpPr>
          <p:nvPr>
            <p:ph type="sldNum" sz="quarter" idx="10"/>
          </p:nvPr>
        </p:nvSpPr>
        <p:spPr/>
        <p:txBody>
          <a:bodyPr/>
          <a:lstStyle/>
          <a:p>
            <a:fld id="{866223A8-58DE-49DC-9245-9F9544461F34}" type="slidenum">
              <a:rPr lang="en-US" smtClean="0"/>
              <a:t>32</a:t>
            </a:fld>
            <a:endParaRPr lang="en-US"/>
          </a:p>
        </p:txBody>
      </p:sp>
    </p:spTree>
    <p:extLst>
      <p:ext uri="{BB962C8B-B14F-4D97-AF65-F5344CB8AC3E}">
        <p14:creationId xmlns:p14="http://schemas.microsoft.com/office/powerpoint/2010/main" val="2624930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Generating the student report. </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Stop the presentation here and navigate to the Shiny App while screen sharing.</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Briefly demonstrate how to navigate between Activity Tabs and objective tabs within each Activity.</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Demonstrate the buttons regarding saving your progress and resuming your progress and the “Generate Report” feature.</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Make sure to emphasize to students to read through the text carefully as there are instructions there if they get confused. Also encourage them to feel free to ask questions if they don’t understand what to do.</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At this point send the students into breakout rooms of ~4 (2 pairs each) and let them get started on the Shiny App.</a:t>
            </a:r>
            <a:endParaRPr lang="en-IE" sz="1200" kern="1200" dirty="0">
              <a:solidFill>
                <a:schemeClr val="tx1"/>
              </a:solidFill>
              <a:effectLst/>
              <a:latin typeface="+mn-lt"/>
              <a:ea typeface="+mn-ea"/>
              <a:cs typeface="+mn-cs"/>
            </a:endParaRPr>
          </a:p>
          <a:p>
            <a:pPr marL="228600" lvl="0" indent="-228600">
              <a:buFont typeface="+mj-lt"/>
              <a:buAutoNum type="alphaLcParenR"/>
            </a:pPr>
            <a:r>
              <a:rPr lang="en-US" sz="1200" kern="1200" dirty="0">
                <a:solidFill>
                  <a:schemeClr val="tx1"/>
                </a:solidFill>
                <a:effectLst/>
                <a:latin typeface="+mn-lt"/>
                <a:ea typeface="+mn-ea"/>
                <a:cs typeface="+mn-cs"/>
              </a:rPr>
              <a:t>Identify if the saved report will be submitted as an assignment and which app questions need to be completed as part of the activity.</a:t>
            </a:r>
            <a:endParaRPr lang="en-IE"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35</a:t>
            </a:fld>
            <a:endParaRPr lang="en-US"/>
          </a:p>
        </p:txBody>
      </p:sp>
    </p:spTree>
    <p:extLst>
      <p:ext uri="{BB962C8B-B14F-4D97-AF65-F5344CB8AC3E}">
        <p14:creationId xmlns:p14="http://schemas.microsoft.com/office/powerpoint/2010/main" val="3514161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36</a:t>
            </a:fld>
            <a:endParaRPr lang="en-US"/>
          </a:p>
        </p:txBody>
      </p:sp>
    </p:spTree>
    <p:extLst>
      <p:ext uri="{BB962C8B-B14F-4D97-AF65-F5344CB8AC3E}">
        <p14:creationId xmlns:p14="http://schemas.microsoft.com/office/powerpoint/2010/main" val="318128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culminating check-in, ask students to justify why they have developed their visualizations for their forecast users.  </a:t>
            </a:r>
          </a:p>
          <a:p>
            <a:pPr marL="114300" marR="0" indent="-114300">
              <a:lnSpc>
                <a:spcPct val="11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challenge them to think about how co-development with an actual forecast user might influence and improve their visualizations. Ask them to consider how iterative design of visualizations can aid in usability for decision-making.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223A8-58DE-49DC-9245-9F954446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433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38</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your class and the time available, you may want to include some of the following slides for discussion of the module concepts:</a:t>
            </a:r>
          </a:p>
          <a:p>
            <a:endParaRPr lang="en-US" dirty="0"/>
          </a:p>
        </p:txBody>
      </p:sp>
      <p:sp>
        <p:nvSpPr>
          <p:cNvPr id="4" name="Slide Number Placeholder 3"/>
          <p:cNvSpPr>
            <a:spLocks noGrp="1"/>
          </p:cNvSpPr>
          <p:nvPr>
            <p:ph type="sldNum" sz="quarter" idx="10"/>
          </p:nvPr>
        </p:nvSpPr>
        <p:spPr/>
        <p:txBody>
          <a:bodyPr/>
          <a:lstStyle/>
          <a:p>
            <a:fld id="{866223A8-58DE-49DC-9245-9F9544461F34}" type="slidenum">
              <a:rPr lang="en-US" smtClean="0"/>
              <a:t>39</a:t>
            </a:fld>
            <a:endParaRPr lang="en-US"/>
          </a:p>
        </p:txBody>
      </p:sp>
    </p:spTree>
    <p:extLst>
      <p:ext uri="{BB962C8B-B14F-4D97-AF65-F5344CB8AC3E}">
        <p14:creationId xmlns:p14="http://schemas.microsoft.com/office/powerpoint/2010/main" val="3411771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why does a decision need to be made?</a:t>
            </a:r>
          </a:p>
        </p:txBody>
      </p:sp>
      <p:sp>
        <p:nvSpPr>
          <p:cNvPr id="4" name="Slide Number Placeholder 3"/>
          <p:cNvSpPr>
            <a:spLocks noGrp="1"/>
          </p:cNvSpPr>
          <p:nvPr>
            <p:ph type="sldNum" sz="quarter" idx="5"/>
          </p:nvPr>
        </p:nvSpPr>
        <p:spPr/>
        <p:txBody>
          <a:bodyPr/>
          <a:lstStyle/>
          <a:p>
            <a:fld id="{866223A8-58DE-49DC-9245-9F9544461F34}" type="slidenum">
              <a:rPr lang="en-US" smtClean="0"/>
              <a:t>40</a:t>
            </a:fld>
            <a:endParaRPr lang="en-US"/>
          </a:p>
        </p:txBody>
      </p:sp>
    </p:spTree>
    <p:extLst>
      <p:ext uri="{BB962C8B-B14F-4D97-AF65-F5344CB8AC3E}">
        <p14:creationId xmlns:p14="http://schemas.microsoft.com/office/powerpoint/2010/main" val="2180253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an ecological forecast to make decisions, you first need to identify the decision at hand. Often times, these decisions are quite complex and laden with consequences. </a:t>
            </a:r>
            <a:r>
              <a:rPr lang="en-US" dirty="0" err="1"/>
              <a:t>PrOACT</a:t>
            </a:r>
            <a:r>
              <a:rPr lang="en-US" dirty="0"/>
              <a:t> helps us to break down complex situations in order to make more effective and organized decisions. First you identify the problem, which is the trigger for why you are making a decision. Next, you identify your specific objective. This step is important is determining what outcome exactly you would like from your decision. For example, while you may successfully decrease gypsy moth abundance through making a decision, the actual objective is the maximize the growth of trees in your yard</a:t>
            </a:r>
          </a:p>
        </p:txBody>
      </p:sp>
      <p:sp>
        <p:nvSpPr>
          <p:cNvPr id="4" name="Slide Number Placeholder 3"/>
          <p:cNvSpPr>
            <a:spLocks noGrp="1"/>
          </p:cNvSpPr>
          <p:nvPr>
            <p:ph type="sldNum" sz="quarter" idx="5"/>
          </p:nvPr>
        </p:nvSpPr>
        <p:spPr/>
        <p:txBody>
          <a:bodyPr/>
          <a:lstStyle/>
          <a:p>
            <a:fld id="{866223A8-58DE-49DC-9245-9F9544461F34}" type="slidenum">
              <a:rPr lang="en-US" smtClean="0"/>
              <a:t>41</a:t>
            </a:fld>
            <a:endParaRPr lang="en-US"/>
          </a:p>
        </p:txBody>
      </p:sp>
    </p:spTree>
    <p:extLst>
      <p:ext uri="{BB962C8B-B14F-4D97-AF65-F5344CB8AC3E}">
        <p14:creationId xmlns:p14="http://schemas.microsoft.com/office/powerpoint/2010/main" val="94059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But what do we mean when we talk about ‘forecasts’ and what is a ‘forecast’ actually? For the purpose of today’s lecture, a forecast is a prediction of a future event with uncertainty. This means that a forecast must be for an event which has not yet occurred, it must give a probability or likelihood of the event to occur (this is the uncertainty), and it should be actionable, meaning that it can inform some decision in order for someone to respond or adapt to the forecast.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are some examples of forecasts you have encountered in your lives (e.g. weather, disease, economic, elections)</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639280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https://grasscast.unl.edu/</a:t>
            </a:r>
          </a:p>
        </p:txBody>
      </p:sp>
      <p:sp>
        <p:nvSpPr>
          <p:cNvPr id="4" name="Slide Number Placeholder 3"/>
          <p:cNvSpPr>
            <a:spLocks noGrp="1"/>
          </p:cNvSpPr>
          <p:nvPr>
            <p:ph type="sldNum" sz="quarter" idx="5"/>
          </p:nvPr>
        </p:nvSpPr>
        <p:spPr/>
        <p:txBody>
          <a:bodyPr/>
          <a:lstStyle/>
          <a:p>
            <a:fld id="{866223A8-58DE-49DC-9245-9F9544461F34}" type="slidenum">
              <a:rPr lang="en-US" smtClean="0"/>
              <a:t>42</a:t>
            </a:fld>
            <a:endParaRPr lang="en-US"/>
          </a:p>
        </p:txBody>
      </p:sp>
    </p:spTree>
    <p:extLst>
      <p:ext uri="{BB962C8B-B14F-4D97-AF65-F5344CB8AC3E}">
        <p14:creationId xmlns:p14="http://schemas.microsoft.com/office/powerpoint/2010/main" val="1587808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have this slide as bonus? It seems like a lot to go through and might introduce more confusion</a:t>
            </a:r>
          </a:p>
        </p:txBody>
      </p:sp>
      <p:sp>
        <p:nvSpPr>
          <p:cNvPr id="4" name="Slide Number Placeholder 3"/>
          <p:cNvSpPr>
            <a:spLocks noGrp="1"/>
          </p:cNvSpPr>
          <p:nvPr>
            <p:ph type="sldNum" sz="quarter" idx="5"/>
          </p:nvPr>
        </p:nvSpPr>
        <p:spPr/>
        <p:txBody>
          <a:bodyPr/>
          <a:lstStyle/>
          <a:p>
            <a:fld id="{866223A8-58DE-49DC-9245-9F9544461F34}" type="slidenum">
              <a:rPr lang="en-US" smtClean="0"/>
              <a:t>43</a:t>
            </a:fld>
            <a:endParaRPr lang="en-US"/>
          </a:p>
        </p:txBody>
      </p:sp>
    </p:spTree>
    <p:extLst>
      <p:ext uri="{BB962C8B-B14F-4D97-AF65-F5344CB8AC3E}">
        <p14:creationId xmlns:p14="http://schemas.microsoft.com/office/powerpoint/2010/main" val="15344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When we think of ecological forecasts, it is important to think of them as being made within an iterative forecast cycle. This means that forecasts are made not just once, but many times e.g. daily, allowing improvements with each iteration.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Because of this, they are a powerful tool for predicting ecological change. They allow you to start with a hypothesis about how you think an ecological variable will change, you build a model using this hypothesis, and quantify uncertainty around your prediction, and you produce a forecast. You then communicate your forecast to people who need it for decision-making, assess how well your forecast did, and then make updates and improvements before you start the cycle 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Importantly, forecasts are inherently tied to decision-making as decisions are always about the future! </a:t>
            </a:r>
          </a:p>
          <a:p>
            <a:pPr marL="0" marR="0" lvl="0" indent="0">
              <a:lnSpc>
                <a:spcPct val="110000"/>
              </a:lnSpc>
              <a:spcBef>
                <a:spcPts val="0"/>
              </a:spcBef>
              <a:spcAft>
                <a:spcPts val="600"/>
              </a:spcAft>
              <a:buFont typeface="Symbol" panose="05050102010706020507" pitchFamily="18" charset="2"/>
              <a:buNone/>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As a result, we are focusing today on the communication component of the forecast cycle, which is critical to facilitating proper decision-making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66223A8-58DE-49DC-9245-9F9544461F34}" type="slidenum">
              <a:rPr lang="en-US" smtClean="0"/>
              <a:t>5</a:t>
            </a:fld>
            <a:endParaRPr lang="en-US"/>
          </a:p>
        </p:txBody>
      </p:sp>
    </p:spTree>
    <p:extLst>
      <p:ext uri="{BB962C8B-B14F-4D97-AF65-F5344CB8AC3E}">
        <p14:creationId xmlns:p14="http://schemas.microsoft.com/office/powerpoint/2010/main" val="268943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Ecological forecasts have a lot of diversity. </a:t>
            </a:r>
          </a:p>
          <a:p>
            <a:pPr marL="0" marR="0" lvl="0" indent="0">
              <a:lnSpc>
                <a:spcPct val="110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are seeing a forecast of water temperature for multiple days in the future at one location, where the black line shows the mean of the forecast and the uncertainty is represented by the pink area. Here is an example of another ecological forecast showing the risk of encountering an endangered species for one day in the future at multiple locations</a:t>
            </a:r>
          </a:p>
          <a:p>
            <a:pPr marL="0" marR="0" lvl="0" indent="0">
              <a:lnSpc>
                <a:spcPct val="110000"/>
              </a:lnSpc>
              <a:spcBef>
                <a:spcPts val="0"/>
              </a:spcBef>
              <a:spcAft>
                <a:spcPts val="6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0000"/>
              </a:lnSpc>
              <a:spcBef>
                <a:spcPts val="0"/>
              </a:spcBef>
              <a:spcAft>
                <a:spcPts val="60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lot of variation in ecological forecasts, ranging from what variable is being predicted, how many locations it’s being predicted in, and how it’s being presented, among many other differences.</a:t>
            </a:r>
          </a:p>
        </p:txBody>
      </p:sp>
      <p:sp>
        <p:nvSpPr>
          <p:cNvPr id="4" name="Slide Number Placeholder 3"/>
          <p:cNvSpPr>
            <a:spLocks noGrp="1"/>
          </p:cNvSpPr>
          <p:nvPr>
            <p:ph type="sldNum" sz="quarter" idx="5"/>
          </p:nvPr>
        </p:nvSpPr>
        <p:spPr/>
        <p:txBody>
          <a:bodyPr/>
          <a:lstStyle/>
          <a:p>
            <a:fld id="{866223A8-58DE-49DC-9245-9F9544461F34}" type="slidenum">
              <a:rPr lang="en-US" smtClean="0"/>
              <a:t>6</a:t>
            </a:fld>
            <a:endParaRPr lang="en-US"/>
          </a:p>
        </p:txBody>
      </p:sp>
    </p:spTree>
    <p:extLst>
      <p:ext uri="{BB962C8B-B14F-4D97-AF65-F5344CB8AC3E}">
        <p14:creationId xmlns:p14="http://schemas.microsoft.com/office/powerpoint/2010/main" val="83110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class engagement slide, could be ecological forecasts specifically or other forecasts including weather, economic, political, sports, etc.</a:t>
            </a:r>
          </a:p>
        </p:txBody>
      </p:sp>
      <p:sp>
        <p:nvSpPr>
          <p:cNvPr id="4" name="Slide Number Placeholder 3"/>
          <p:cNvSpPr>
            <a:spLocks noGrp="1"/>
          </p:cNvSpPr>
          <p:nvPr>
            <p:ph type="sldNum" sz="quarter" idx="5"/>
          </p:nvPr>
        </p:nvSpPr>
        <p:spPr/>
        <p:txBody>
          <a:bodyPr/>
          <a:lstStyle/>
          <a:p>
            <a:fld id="{866223A8-58DE-49DC-9245-9F9544461F34}" type="slidenum">
              <a:rPr lang="en-US" smtClean="0"/>
              <a:t>7</a:t>
            </a:fld>
            <a:endParaRPr lang="en-US"/>
          </a:p>
        </p:txBody>
      </p:sp>
    </p:spTree>
    <p:extLst>
      <p:ext uri="{BB962C8B-B14F-4D97-AF65-F5344CB8AC3E}">
        <p14:creationId xmlns:p14="http://schemas.microsoft.com/office/powerpoint/2010/main" val="116438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people, or forecast users, who can use forecasts to aid in their decision-making. More specifically, we can define a forecast user as anyone who can use a forecast to gain understanding or to make a decision. </a:t>
            </a:r>
          </a:p>
          <a:p>
            <a:endParaRPr lang="en-US" dirty="0"/>
          </a:p>
          <a:p>
            <a:r>
              <a:rPr lang="en-US" dirty="0"/>
              <a:t>This can range from natural resources managers to scientists to someone in the general public who is interested in learning more about a specific ecological variable. Forecasts are often made about ecological variables which have some value for decision-making. For example, the Spongy Moth (L. </a:t>
            </a:r>
            <a:r>
              <a:rPr lang="en-US" dirty="0" err="1"/>
              <a:t>dispar</a:t>
            </a:r>
            <a:r>
              <a:rPr lang="en-US" dirty="0"/>
              <a:t>) is an invasive moth which can wreak devastating havoc on the foliage of trees (seen in the picture on the bottom right). A forecast for distributions of this moth might have a number of different forecast users, each of which might need to make different decisions. These could include (see bullets above). The last example, an insect enthusiast, highlights an example where someone might not directly use the information to make a decision, but is interested in gaining more understanding of the ecological variable.</a:t>
            </a:r>
          </a:p>
        </p:txBody>
      </p:sp>
      <p:sp>
        <p:nvSpPr>
          <p:cNvPr id="4" name="Slide Number Placeholder 3"/>
          <p:cNvSpPr>
            <a:spLocks noGrp="1"/>
          </p:cNvSpPr>
          <p:nvPr>
            <p:ph type="sldNum" sz="quarter" idx="5"/>
          </p:nvPr>
        </p:nvSpPr>
        <p:spPr/>
        <p:txBody>
          <a:bodyPr/>
          <a:lstStyle/>
          <a:p>
            <a:fld id="{866223A8-58DE-49DC-9245-9F9544461F34}" type="slidenum">
              <a:rPr lang="en-US" smtClean="0"/>
              <a:t>8</a:t>
            </a:fld>
            <a:endParaRPr lang="en-US"/>
          </a:p>
        </p:txBody>
      </p:sp>
    </p:spTree>
    <p:extLst>
      <p:ext uri="{BB962C8B-B14F-4D97-AF65-F5344CB8AC3E}">
        <p14:creationId xmlns:p14="http://schemas.microsoft.com/office/powerpoint/2010/main" val="258882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of these different forecast user have different needs for informing the decisions they need to make. Based on these needs, we can loosely define 3 decision-use categories. The first is a casual user, who does not necessarily need detailed probabilistic forecasts in order to make their decisions. Secondly, we have practitioners, these are forecast users who need to incorporate an overall idea of uncertainty their decision-making. And lastly, we can think of decision analysts, who are forecast users who require a detailed information on uncertainty in order to make decisions. </a:t>
            </a:r>
          </a:p>
          <a:p>
            <a:endParaRPr lang="en-US" dirty="0"/>
          </a:p>
          <a:p>
            <a:r>
              <a:rPr lang="en-US" dirty="0"/>
              <a:t>If we go back to our invasive spongy moth example, we can map on the same forecast users to the decision-use categories. Park visitors or family members would fall under casual users because they don’t need probabilistic forecasts in order to inform their decisions. Practitioners would include homeowners or landscaping business owners who need to have an overall idea of uncertainty in order to inform their decisions. And lastly a decision analyst might be a natural resource manager, who needs to make long-lasting decisions and should consider detailed information about uncertainty. </a:t>
            </a:r>
          </a:p>
        </p:txBody>
      </p:sp>
      <p:sp>
        <p:nvSpPr>
          <p:cNvPr id="4" name="Slide Number Placeholder 3"/>
          <p:cNvSpPr>
            <a:spLocks noGrp="1"/>
          </p:cNvSpPr>
          <p:nvPr>
            <p:ph type="sldNum" sz="quarter" idx="5"/>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180253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8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686390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7B71E-DB05-3247-A543-5C522300B2DD}"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554606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lang="en-US" sz="5600">
                <a:solidFill>
                  <a:srgbClr val="FFFFFF"/>
                </a:solidFill>
              </a:rPr>
              <a:t>Click to edit Master title style</a:t>
            </a:r>
            <a:endParaRPr sz="5600">
              <a:solidFill>
                <a:srgbClr val="FFFFFF"/>
              </a:solidFill>
            </a:endParaRPr>
          </a:p>
        </p:txBody>
      </p:sp>
    </p:spTree>
    <p:extLst>
      <p:ext uri="{BB962C8B-B14F-4D97-AF65-F5344CB8AC3E}">
        <p14:creationId xmlns:p14="http://schemas.microsoft.com/office/powerpoint/2010/main" val="17436462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7B71E-DB05-3247-A543-5C522300B2DD}"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195743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77B71E-DB05-3247-A543-5C522300B2DD}"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CA981-0BA6-AA45-A514-F92DA83CB2F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3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7B71E-DB05-3247-A543-5C522300B2DD}"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422823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77B71E-DB05-3247-A543-5C522300B2DD}" type="datetimeFigureOut">
              <a:rPr lang="en-US" smtClean="0"/>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CA981-0BA6-AA45-A514-F92DA83CB2F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56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77B71E-DB05-3247-A543-5C522300B2DD}" type="datetimeFigureOut">
              <a:rPr lang="en-US" smtClean="0"/>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23201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7B71E-DB05-3247-A543-5C522300B2DD}" type="datetimeFigureOut">
              <a:rPr lang="en-US" smtClean="0"/>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344690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1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77B71E-DB05-3247-A543-5C522300B2DD}"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CA981-0BA6-AA45-A514-F92DA83CB2F1}" type="slidenum">
              <a:rPr lang="en-US" smtClean="0"/>
              <a:t>‹#›</a:t>
            </a:fld>
            <a:endParaRPr lang="en-US"/>
          </a:p>
        </p:txBody>
      </p:sp>
    </p:spTree>
    <p:extLst>
      <p:ext uri="{BB962C8B-B14F-4D97-AF65-F5344CB8AC3E}">
        <p14:creationId xmlns:p14="http://schemas.microsoft.com/office/powerpoint/2010/main" val="21628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D77B71E-DB05-3247-A543-5C522300B2DD}" type="datetimeFigureOut">
              <a:rPr lang="en-US" smtClean="0"/>
              <a:t>3/7/2023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BDCA981-0BA6-AA45-A514-F92DA83CB2F1}" type="slidenum">
              <a:rPr lang="en-US" smtClean="0"/>
              <a:t>‹#›</a:t>
            </a:fld>
            <a:endParaRPr lang="en-US"/>
          </a:p>
        </p:txBody>
      </p:sp>
    </p:spTree>
    <p:extLst>
      <p:ext uri="{BB962C8B-B14F-4D97-AF65-F5344CB8AC3E}">
        <p14:creationId xmlns:p14="http://schemas.microsoft.com/office/powerpoint/2010/main" val="924785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acrosystemseddie.shinyapps.io/module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macrosystemseddie.org/" TargetMode="External"/><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9A1206E-637D-4ABE-ABC3-2CC7F1C91DB3}"/>
              </a:ext>
            </a:extLst>
          </p:cNvPr>
          <p:cNvSpPr txBox="1">
            <a:spLocks/>
          </p:cNvSpPr>
          <p:nvPr/>
        </p:nvSpPr>
        <p:spPr>
          <a:xfrm>
            <a:off x="0" y="3673313"/>
            <a:ext cx="91440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1800" dirty="0">
                <a:solidFill>
                  <a:srgbClr val="000000"/>
                </a:solidFill>
              </a:rPr>
              <a:t>Woelmer, W.M., T.N. Moore, R.Q. Thomas, and C.C. Carey. 25 August 2022. </a:t>
            </a:r>
          </a:p>
          <a:p>
            <a:pPr algn="ctr"/>
            <a:r>
              <a:rPr lang="en-US" sz="1800" dirty="0">
                <a:solidFill>
                  <a:srgbClr val="000000"/>
                </a:solidFill>
              </a:rPr>
              <a:t>Macrosystems EDDIE: Using Ecological Forecasts to Guide Decision Making</a:t>
            </a:r>
          </a:p>
          <a:p>
            <a:pPr algn="ctr"/>
            <a:r>
              <a:rPr lang="en-US" sz="1800" dirty="0">
                <a:solidFill>
                  <a:srgbClr val="000000"/>
                </a:solidFill>
              </a:rPr>
              <a:t>Macrosystems EDDIE Module 8, Version 2. </a:t>
            </a:r>
          </a:p>
          <a:p>
            <a:pPr algn="ctr"/>
            <a:r>
              <a:rPr lang="en-US" sz="1800" u="sng" dirty="0">
                <a:solidFill>
                  <a:srgbClr val="0000FF"/>
                </a:solidFill>
                <a:effectLst/>
                <a:latin typeface="Calibri" panose="020F0502020204030204" pitchFamily="34" charset="0"/>
                <a:ea typeface="MS Mincho" panose="02020609040205080304" pitchFamily="49" charset="-128"/>
                <a:cs typeface="Times New Roman" panose="02020603050405020304" pitchFamily="18" charset="0"/>
              </a:rPr>
              <a:t>https://serc.carleton.edu/eddie/macrosystems/module8</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 </a:t>
            </a:r>
          </a:p>
          <a:p>
            <a:pPr algn="ctr"/>
            <a:r>
              <a:rPr lang="en-US" sz="1800" dirty="0">
                <a:solidFill>
                  <a:srgbClr val="000000"/>
                </a:solidFill>
              </a:rPr>
              <a:t>Module development was supported </a:t>
            </a:r>
            <a:r>
              <a:rPr lang="en-US" sz="1800" dirty="0">
                <a:solidFill>
                  <a:schemeClr val="tx1"/>
                </a:solidFill>
                <a:latin typeface="+mj-lt"/>
              </a:rPr>
              <a:t>by </a:t>
            </a:r>
            <a:r>
              <a:rPr lang="en-US" sz="1800" dirty="0">
                <a:solidFill>
                  <a:schemeClr val="tx1"/>
                </a:solidFill>
                <a:effectLst/>
                <a:latin typeface="+mj-lt"/>
                <a:ea typeface="MS Mincho" panose="02020609040205080304" pitchFamily="49" charset="-128"/>
                <a:cs typeface="Times New Roman" panose="02020603050405020304" pitchFamily="18" charset="0"/>
              </a:rPr>
              <a:t>NSF grants DEB-1926050 and DBI-1922016</a:t>
            </a:r>
            <a:r>
              <a:rPr lang="en-US" sz="1800" dirty="0">
                <a:solidFill>
                  <a:schemeClr val="tx1"/>
                </a:solidFill>
                <a:latin typeface="+mj-lt"/>
              </a:rPr>
              <a:t>.</a:t>
            </a:r>
          </a:p>
        </p:txBody>
      </p:sp>
      <p:sp>
        <p:nvSpPr>
          <p:cNvPr id="5" name="Title 1">
            <a:extLst>
              <a:ext uri="{FF2B5EF4-FFF2-40B4-BE49-F238E27FC236}">
                <a16:creationId xmlns:a16="http://schemas.microsoft.com/office/drawing/2014/main" id="{B067E713-7003-4804-8B4E-F9C26899DFB5}"/>
              </a:ext>
            </a:extLst>
          </p:cNvPr>
          <p:cNvSpPr>
            <a:spLocks noGrp="1"/>
          </p:cNvSpPr>
          <p:nvPr>
            <p:ph type="ctrTitle"/>
          </p:nvPr>
        </p:nvSpPr>
        <p:spPr>
          <a:xfrm>
            <a:off x="0" y="933450"/>
            <a:ext cx="9144000" cy="2771633"/>
          </a:xfrm>
        </p:spPr>
        <p:txBody>
          <a:bodyPr>
            <a:noAutofit/>
          </a:bodyPr>
          <a:lstStyle/>
          <a:p>
            <a:pPr algn="ctr"/>
            <a:r>
              <a:rPr lang="en-US" sz="4600" b="1" dirty="0">
                <a:latin typeface="Calibri" panose="020F0502020204030204" pitchFamily="34" charset="0"/>
              </a:rPr>
              <a:t>M</a:t>
            </a:r>
            <a:r>
              <a:rPr lang="en-US" sz="4600" b="1" cap="none" dirty="0">
                <a:latin typeface="Calibri" panose="020F0502020204030204" pitchFamily="34" charset="0"/>
              </a:rPr>
              <a:t>acrosystems</a:t>
            </a:r>
            <a:r>
              <a:rPr lang="en-US" sz="4600" b="1" dirty="0">
                <a:latin typeface="Calibri" panose="020F0502020204030204" pitchFamily="34" charset="0"/>
              </a:rPr>
              <a:t> EDDIE</a:t>
            </a:r>
            <a:r>
              <a:rPr lang="en-US" sz="4600" dirty="0">
                <a:latin typeface="Calibri" panose="020F0502020204030204" pitchFamily="34" charset="0"/>
              </a:rPr>
              <a:t>: </a:t>
            </a:r>
            <a:br>
              <a:rPr lang="en-US" sz="4600" dirty="0">
                <a:latin typeface="Calibri" panose="020F0502020204030204" pitchFamily="34" charset="0"/>
              </a:rPr>
            </a:br>
            <a:r>
              <a:rPr lang="en-US" sz="4000" b="1" cap="none" dirty="0">
                <a:latin typeface="Calibri" panose="020F0502020204030204" pitchFamily="34" charset="0"/>
              </a:rPr>
              <a:t>Using Ecological Forecasts to                      Guide Decision Making</a:t>
            </a:r>
            <a:br>
              <a:rPr lang="en-US" sz="4000" dirty="0">
                <a:latin typeface="Calibri" panose="020F0502020204030204" pitchFamily="34" charset="0"/>
              </a:rPr>
            </a:br>
            <a:endParaRPr lang="en-US" sz="4000" dirty="0">
              <a:latin typeface="Calibri" panose="020F0502020204030204" pitchFamily="34" charset="0"/>
            </a:endParaRPr>
          </a:p>
        </p:txBody>
      </p:sp>
      <p:grpSp>
        <p:nvGrpSpPr>
          <p:cNvPr id="2" name="Group 1"/>
          <p:cNvGrpSpPr/>
          <p:nvPr/>
        </p:nvGrpSpPr>
        <p:grpSpPr>
          <a:xfrm>
            <a:off x="120590" y="5480610"/>
            <a:ext cx="8881084" cy="1377390"/>
            <a:chOff x="120590" y="5480610"/>
            <a:chExt cx="8881084" cy="1377390"/>
          </a:xfrm>
        </p:grpSpPr>
        <p:pic>
          <p:nvPicPr>
            <p:cNvPr id="12" name="Picture 11">
              <a:extLst>
                <a:ext uri="{FF2B5EF4-FFF2-40B4-BE49-F238E27FC236}">
                  <a16:creationId xmlns:a16="http://schemas.microsoft.com/office/drawing/2014/main" id="{1459E85C-412F-4C0C-9D26-57015B9CE78F}"/>
                </a:ext>
              </a:extLst>
            </p:cNvPr>
            <p:cNvPicPr>
              <a:picLocks noChangeAspect="1"/>
            </p:cNvPicPr>
            <p:nvPr/>
          </p:nvPicPr>
          <p:blipFill>
            <a:blip r:embed="rId3"/>
            <a:stretch>
              <a:fillRect/>
            </a:stretch>
          </p:blipFill>
          <p:spPr>
            <a:xfrm>
              <a:off x="4137531" y="5843055"/>
              <a:ext cx="2723222" cy="731520"/>
            </a:xfrm>
            <a:prstGeom prst="rect">
              <a:avLst/>
            </a:prstGeom>
          </p:spPr>
        </p:pic>
        <p:pic>
          <p:nvPicPr>
            <p:cNvPr id="13" name="Picture 2" descr="Image result for nsf">
              <a:extLst>
                <a:ext uri="{FF2B5EF4-FFF2-40B4-BE49-F238E27FC236}">
                  <a16:creationId xmlns:a16="http://schemas.microsoft.com/office/drawing/2014/main" id="{F1A6A757-1B8F-4763-84C1-02B802389E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71098" y="57516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gleon">
              <a:extLst>
                <a:ext uri="{FF2B5EF4-FFF2-40B4-BE49-F238E27FC236}">
                  <a16:creationId xmlns:a16="http://schemas.microsoft.com/office/drawing/2014/main" id="{0D11CF61-F9A9-43BD-93C7-4A11604C3E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993735" y="5779605"/>
              <a:ext cx="2007939" cy="858421"/>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489"/>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0590" y="5480610"/>
              <a:ext cx="2893725" cy="1377390"/>
            </a:xfrm>
            <a:prstGeom prst="rect">
              <a:avLst/>
            </a:prstGeom>
            <a:noFill/>
            <a:ln>
              <a:noFill/>
            </a:ln>
          </p:spPr>
        </p:pic>
      </p:grpSp>
    </p:spTree>
    <p:extLst>
      <p:ext uri="{BB962C8B-B14F-4D97-AF65-F5344CB8AC3E}">
        <p14:creationId xmlns:p14="http://schemas.microsoft.com/office/powerpoint/2010/main" val="821371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5853612" y="1806970"/>
            <a:ext cx="3018711" cy="2308324"/>
          </a:xfrm>
          <a:prstGeom prst="rect">
            <a:avLst/>
          </a:prstGeom>
          <a:noFill/>
        </p:spPr>
        <p:txBody>
          <a:bodyPr wrap="square" rtlCol="0">
            <a:spAutoFit/>
          </a:bodyPr>
          <a:lstStyle/>
          <a:p>
            <a:r>
              <a:rPr lang="en-US" sz="2400" dirty="0"/>
              <a:t>We calculate uncertainty in our forecast by running  many different model simulations</a:t>
            </a:r>
            <a:endParaRPr lang="en-US" sz="2400" b="1" i="1" dirty="0"/>
          </a:p>
          <a:p>
            <a:endParaRPr lang="en-US" sz="2400" dirty="0"/>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836" y="197982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0212" y="197982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88326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34" y="170906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441" y="159127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3133" y="246162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671" y="194008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240495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4103" y="316230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28062" y="196345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65" y="296113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36" y="348267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0930" y="213358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3710" y="1686672"/>
            <a:ext cx="521541" cy="521541"/>
          </a:xfrm>
          <a:prstGeom prst="rect">
            <a:avLst/>
          </a:prstGeom>
        </p:spPr>
      </p:pic>
      <p:sp>
        <p:nvSpPr>
          <p:cNvPr id="6" name="TextBox 5">
            <a:extLst>
              <a:ext uri="{FF2B5EF4-FFF2-40B4-BE49-F238E27FC236}">
                <a16:creationId xmlns:a16="http://schemas.microsoft.com/office/drawing/2014/main" id="{5DB1CD21-F98B-4A2A-A8DE-9672A458A9F6}"/>
              </a:ext>
            </a:extLst>
          </p:cNvPr>
          <p:cNvSpPr txBox="1"/>
          <p:nvPr/>
        </p:nvSpPr>
        <p:spPr>
          <a:xfrm>
            <a:off x="3488331" y="4340764"/>
            <a:ext cx="5261302" cy="2677656"/>
          </a:xfrm>
          <a:prstGeom prst="rect">
            <a:avLst/>
          </a:prstGeom>
          <a:noFill/>
        </p:spPr>
        <p:txBody>
          <a:bodyPr wrap="square" rtlCol="0">
            <a:spAutoFit/>
          </a:bodyPr>
          <a:lstStyle/>
          <a:p>
            <a:r>
              <a:rPr lang="en-US" sz="2400" dirty="0"/>
              <a:t>E.g., future weather isn’t known exactly, so we run the forecast using many different possible weather outcomes, and then can quantify differences among forecasts as part of overall forecast uncertainty</a:t>
            </a:r>
            <a:endParaRPr lang="en-IE" sz="2400" dirty="0"/>
          </a:p>
          <a:p>
            <a:endParaRPr lang="en-US" sz="2400" dirty="0"/>
          </a:p>
        </p:txBody>
      </p:sp>
      <p:grpSp>
        <p:nvGrpSpPr>
          <p:cNvPr id="16" name="Group 15">
            <a:extLst>
              <a:ext uri="{FF2B5EF4-FFF2-40B4-BE49-F238E27FC236}">
                <a16:creationId xmlns:a16="http://schemas.microsoft.com/office/drawing/2014/main" id="{85A2AB19-0AA4-4A04-9961-84E1FA01A678}"/>
              </a:ext>
            </a:extLst>
          </p:cNvPr>
          <p:cNvGrpSpPr/>
          <p:nvPr/>
        </p:nvGrpSpPr>
        <p:grpSpPr>
          <a:xfrm>
            <a:off x="284369" y="4624272"/>
            <a:ext cx="2142140" cy="2142140"/>
            <a:chOff x="367499" y="4463852"/>
            <a:chExt cx="2142140" cy="2142140"/>
          </a:xfrm>
        </p:grpSpPr>
        <p:pic>
          <p:nvPicPr>
            <p:cNvPr id="12" name="Graphic 11" descr="Lightning with solid fill">
              <a:extLst>
                <a:ext uri="{FF2B5EF4-FFF2-40B4-BE49-F238E27FC236}">
                  <a16:creationId xmlns:a16="http://schemas.microsoft.com/office/drawing/2014/main" id="{28CDEDC9-61A4-422D-A1A9-9D7942CFFB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499" y="4463852"/>
              <a:ext cx="2142140" cy="2142140"/>
            </a:xfrm>
            <a:prstGeom prst="rect">
              <a:avLst/>
            </a:prstGeom>
          </p:spPr>
        </p:pic>
        <p:sp>
          <p:nvSpPr>
            <p:cNvPr id="15" name="TextBox 14">
              <a:extLst>
                <a:ext uri="{FF2B5EF4-FFF2-40B4-BE49-F238E27FC236}">
                  <a16:creationId xmlns:a16="http://schemas.microsoft.com/office/drawing/2014/main" id="{46F1BC53-A83F-42E0-A5A6-3A3A6B018AE3}"/>
                </a:ext>
              </a:extLst>
            </p:cNvPr>
            <p:cNvSpPr txBox="1"/>
            <p:nvPr/>
          </p:nvSpPr>
          <p:spPr>
            <a:xfrm>
              <a:off x="1156782" y="4789900"/>
              <a:ext cx="922063" cy="1015663"/>
            </a:xfrm>
            <a:prstGeom prst="rect">
              <a:avLst/>
            </a:prstGeom>
            <a:noFill/>
          </p:spPr>
          <p:txBody>
            <a:bodyPr wrap="square" rtlCol="0">
              <a:spAutoFit/>
            </a:bodyPr>
            <a:lstStyle/>
            <a:p>
              <a:r>
                <a:rPr lang="en-US" sz="6000" dirty="0">
                  <a:solidFill>
                    <a:schemeClr val="bg1"/>
                  </a:solidFill>
                </a:rPr>
                <a:t>?</a:t>
              </a:r>
            </a:p>
          </p:txBody>
        </p:sp>
      </p:grpSp>
      <p:cxnSp>
        <p:nvCxnSpPr>
          <p:cNvPr id="39" name="Straight Arrow Connector 38">
            <a:extLst>
              <a:ext uri="{FF2B5EF4-FFF2-40B4-BE49-F238E27FC236}">
                <a16:creationId xmlns:a16="http://schemas.microsoft.com/office/drawing/2014/main" id="{12DBA3B6-BF4D-4403-A8C2-25B6F1FC5CB5}"/>
              </a:ext>
            </a:extLst>
          </p:cNvPr>
          <p:cNvCxnSpPr>
            <a:cxnSpLocks/>
          </p:cNvCxnSpPr>
          <p:nvPr/>
        </p:nvCxnSpPr>
        <p:spPr>
          <a:xfrm flipV="1">
            <a:off x="1328062" y="3901147"/>
            <a:ext cx="0" cy="894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are other reasons why there is uncertainty in forecasts?</a:t>
            </a:r>
          </a:p>
        </p:txBody>
      </p:sp>
    </p:spTree>
    <p:extLst>
      <p:ext uri="{BB962C8B-B14F-4D97-AF65-F5344CB8AC3E}">
        <p14:creationId xmlns:p14="http://schemas.microsoft.com/office/powerpoint/2010/main" val="371267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CE537D4-1C7E-45C3-BDD0-57842A22D9BF}"/>
              </a:ext>
            </a:extLst>
          </p:cNvPr>
          <p:cNvPicPr>
            <a:picLocks noChangeAspect="1"/>
          </p:cNvPicPr>
          <p:nvPr/>
        </p:nvPicPr>
        <p:blipFill>
          <a:blip r:embed="rId3"/>
          <a:stretch>
            <a:fillRect/>
          </a:stretch>
        </p:blipFill>
        <p:spPr>
          <a:xfrm>
            <a:off x="867718" y="4133457"/>
            <a:ext cx="4000293" cy="2667131"/>
          </a:xfrm>
          <a:prstGeom prst="rect">
            <a:avLst/>
          </a:prstGeom>
        </p:spPr>
      </p:pic>
      <p:sp>
        <p:nvSpPr>
          <p:cNvPr id="2" name="Title 1">
            <a:extLst>
              <a:ext uri="{FF2B5EF4-FFF2-40B4-BE49-F238E27FC236}">
                <a16:creationId xmlns:a16="http://schemas.microsoft.com/office/drawing/2014/main" id="{EA3FA437-0604-44FE-8925-3F8E16AB3CB5}"/>
              </a:ext>
            </a:extLst>
          </p:cNvPr>
          <p:cNvSpPr>
            <a:spLocks noGrp="1"/>
          </p:cNvSpPr>
          <p:nvPr>
            <p:ph type="title"/>
          </p:nvPr>
        </p:nvSpPr>
        <p:spPr/>
        <p:txBody>
          <a:bodyPr>
            <a:normAutofit/>
          </a:bodyPr>
          <a:lstStyle/>
          <a:p>
            <a:r>
              <a:rPr lang="en-US" dirty="0"/>
              <a:t>Forecasts are inherently uncertain</a:t>
            </a:r>
          </a:p>
        </p:txBody>
      </p:sp>
      <p:sp>
        <p:nvSpPr>
          <p:cNvPr id="3" name="TextBox 2">
            <a:extLst>
              <a:ext uri="{FF2B5EF4-FFF2-40B4-BE49-F238E27FC236}">
                <a16:creationId xmlns:a16="http://schemas.microsoft.com/office/drawing/2014/main" id="{49584D6D-03FC-4188-A2EE-E4E164844970}"/>
              </a:ext>
            </a:extLst>
          </p:cNvPr>
          <p:cNvSpPr txBox="1"/>
          <p:nvPr/>
        </p:nvSpPr>
        <p:spPr>
          <a:xfrm>
            <a:off x="6007724" y="1685109"/>
            <a:ext cx="3018711" cy="4524315"/>
          </a:xfrm>
          <a:prstGeom prst="rect">
            <a:avLst/>
          </a:prstGeom>
          <a:noFill/>
        </p:spPr>
        <p:txBody>
          <a:bodyPr wrap="square" rtlCol="0">
            <a:spAutoFit/>
          </a:bodyPr>
          <a:lstStyle/>
          <a:p>
            <a:r>
              <a:rPr lang="en-US" sz="2400" dirty="0"/>
              <a:t>As a result, we get a </a:t>
            </a:r>
            <a:r>
              <a:rPr lang="en-US" sz="2400" b="1" i="1" dirty="0"/>
              <a:t>forecast with uncertainty, </a:t>
            </a:r>
            <a:r>
              <a:rPr lang="en-US" sz="2400" dirty="0"/>
              <a:t>which includes many different forecast outcomes. </a:t>
            </a:r>
          </a:p>
          <a:p>
            <a:endParaRPr lang="en-US" sz="2400" b="1" i="1" dirty="0"/>
          </a:p>
          <a:p>
            <a:r>
              <a:rPr lang="en-US" sz="2400" dirty="0"/>
              <a:t>Here you are seeing the </a:t>
            </a:r>
            <a:r>
              <a:rPr lang="en-US" sz="2400" b="1" i="1" dirty="0"/>
              <a:t>mean</a:t>
            </a:r>
            <a:r>
              <a:rPr lang="en-US" sz="2400" dirty="0"/>
              <a:t> and </a:t>
            </a:r>
            <a:r>
              <a:rPr lang="en-US" sz="2400" b="1" i="1" dirty="0"/>
              <a:t>confidence interval </a:t>
            </a:r>
            <a:r>
              <a:rPr lang="en-US" sz="2400" dirty="0"/>
              <a:t>of all the different forecast runs</a:t>
            </a:r>
          </a:p>
        </p:txBody>
      </p:sp>
      <p:pic>
        <p:nvPicPr>
          <p:cNvPr id="5" name="Graphic 4" descr="Programmer female with solid fill">
            <a:extLst>
              <a:ext uri="{FF2B5EF4-FFF2-40B4-BE49-F238E27FC236}">
                <a16:creationId xmlns:a16="http://schemas.microsoft.com/office/drawing/2014/main" id="{FF063027-A775-4B7B-A13C-79A390508C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836" y="1819406"/>
            <a:ext cx="1806878" cy="1806878"/>
          </a:xfrm>
          <a:prstGeom prst="rect">
            <a:avLst/>
          </a:prstGeom>
        </p:spPr>
      </p:pic>
      <p:pic>
        <p:nvPicPr>
          <p:cNvPr id="8" name="Graphic 7" descr="Table with solid fill">
            <a:extLst>
              <a:ext uri="{FF2B5EF4-FFF2-40B4-BE49-F238E27FC236}">
                <a16:creationId xmlns:a16="http://schemas.microsoft.com/office/drawing/2014/main" id="{32DD02E9-AFA2-4DAB-97A7-2C175251B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0212" y="1819406"/>
            <a:ext cx="1806879" cy="1806879"/>
          </a:xfrm>
          <a:prstGeom prst="rect">
            <a:avLst/>
          </a:prstGeom>
        </p:spPr>
      </p:pic>
      <p:cxnSp>
        <p:nvCxnSpPr>
          <p:cNvPr id="10" name="Straight Arrow Connector 9">
            <a:extLst>
              <a:ext uri="{FF2B5EF4-FFF2-40B4-BE49-F238E27FC236}">
                <a16:creationId xmlns:a16="http://schemas.microsoft.com/office/drawing/2014/main" id="{079E7709-164D-467D-90A9-AF6E7FD7CA96}"/>
              </a:ext>
            </a:extLst>
          </p:cNvPr>
          <p:cNvCxnSpPr>
            <a:cxnSpLocks/>
          </p:cNvCxnSpPr>
          <p:nvPr/>
        </p:nvCxnSpPr>
        <p:spPr>
          <a:xfrm>
            <a:off x="2345643" y="2722845"/>
            <a:ext cx="10475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ABCED2-A202-4A47-960E-6754E5F77C5D}"/>
              </a:ext>
            </a:extLst>
          </p:cNvPr>
          <p:cNvCxnSpPr>
            <a:cxnSpLocks/>
          </p:cNvCxnSpPr>
          <p:nvPr/>
        </p:nvCxnSpPr>
        <p:spPr>
          <a:xfrm flipH="1">
            <a:off x="3136277" y="3429000"/>
            <a:ext cx="1033251" cy="604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C9958B21-DA56-49A3-80FE-735494C41D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34" y="1548644"/>
            <a:ext cx="521541" cy="521541"/>
          </a:xfrm>
          <a:prstGeom prst="rect">
            <a:avLst/>
          </a:prstGeom>
        </p:spPr>
      </p:pic>
      <p:pic>
        <p:nvPicPr>
          <p:cNvPr id="31" name="Graphic 30" descr="Monitor with solid fill">
            <a:extLst>
              <a:ext uri="{FF2B5EF4-FFF2-40B4-BE49-F238E27FC236}">
                <a16:creationId xmlns:a16="http://schemas.microsoft.com/office/drawing/2014/main" id="{EC8F1837-2524-40AC-9173-7C887718E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441" y="1430858"/>
            <a:ext cx="521541" cy="521541"/>
          </a:xfrm>
          <a:prstGeom prst="rect">
            <a:avLst/>
          </a:prstGeom>
        </p:spPr>
      </p:pic>
      <p:pic>
        <p:nvPicPr>
          <p:cNvPr id="32" name="Graphic 31" descr="Monitor with solid fill">
            <a:extLst>
              <a:ext uri="{FF2B5EF4-FFF2-40B4-BE49-F238E27FC236}">
                <a16:creationId xmlns:a16="http://schemas.microsoft.com/office/drawing/2014/main" id="{77CD3DDB-5C3D-4549-AAD3-00FC3218D2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3133" y="2301207"/>
            <a:ext cx="521541" cy="521541"/>
          </a:xfrm>
          <a:prstGeom prst="rect">
            <a:avLst/>
          </a:prstGeom>
        </p:spPr>
      </p:pic>
      <p:pic>
        <p:nvPicPr>
          <p:cNvPr id="33" name="Graphic 32" descr="Monitor with solid fill">
            <a:extLst>
              <a:ext uri="{FF2B5EF4-FFF2-40B4-BE49-F238E27FC236}">
                <a16:creationId xmlns:a16="http://schemas.microsoft.com/office/drawing/2014/main" id="{116CBFD1-01D5-4603-8357-55DC1D460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671" y="1779666"/>
            <a:ext cx="521541" cy="521541"/>
          </a:xfrm>
          <a:prstGeom prst="rect">
            <a:avLst/>
          </a:prstGeom>
        </p:spPr>
      </p:pic>
      <p:pic>
        <p:nvPicPr>
          <p:cNvPr id="34" name="Graphic 33" descr="Monitor with solid fill">
            <a:extLst>
              <a:ext uri="{FF2B5EF4-FFF2-40B4-BE49-F238E27FC236}">
                <a16:creationId xmlns:a16="http://schemas.microsoft.com/office/drawing/2014/main" id="{BCF78C01-3815-4B07-9010-CD06FB9283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2244536"/>
            <a:ext cx="521541" cy="521541"/>
          </a:xfrm>
          <a:prstGeom prst="rect">
            <a:avLst/>
          </a:prstGeom>
        </p:spPr>
      </p:pic>
      <p:pic>
        <p:nvPicPr>
          <p:cNvPr id="35" name="Graphic 34" descr="Monitor with solid fill">
            <a:extLst>
              <a:ext uri="{FF2B5EF4-FFF2-40B4-BE49-F238E27FC236}">
                <a16:creationId xmlns:a16="http://schemas.microsoft.com/office/drawing/2014/main" id="{B2F58742-C989-4A55-808B-0B90572DC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24103" y="3001881"/>
            <a:ext cx="521541" cy="521541"/>
          </a:xfrm>
          <a:prstGeom prst="rect">
            <a:avLst/>
          </a:prstGeom>
        </p:spPr>
      </p:pic>
      <p:pic>
        <p:nvPicPr>
          <p:cNvPr id="36" name="Graphic 35" descr="Monitor with solid fill">
            <a:extLst>
              <a:ext uri="{FF2B5EF4-FFF2-40B4-BE49-F238E27FC236}">
                <a16:creationId xmlns:a16="http://schemas.microsoft.com/office/drawing/2014/main" id="{CDF91A3D-9E88-4E51-8C12-E4851E284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8062" y="1803036"/>
            <a:ext cx="521541" cy="521541"/>
          </a:xfrm>
          <a:prstGeom prst="rect">
            <a:avLst/>
          </a:prstGeom>
        </p:spPr>
      </p:pic>
      <p:pic>
        <p:nvPicPr>
          <p:cNvPr id="37" name="Graphic 36" descr="Monitor with solid fill">
            <a:extLst>
              <a:ext uri="{FF2B5EF4-FFF2-40B4-BE49-F238E27FC236}">
                <a16:creationId xmlns:a16="http://schemas.microsoft.com/office/drawing/2014/main" id="{525BEEC0-8FC5-4C51-AC6A-563ADE41DA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65" y="2800712"/>
            <a:ext cx="521541" cy="521541"/>
          </a:xfrm>
          <a:prstGeom prst="rect">
            <a:avLst/>
          </a:prstGeom>
        </p:spPr>
      </p:pic>
      <p:pic>
        <p:nvPicPr>
          <p:cNvPr id="38" name="Graphic 37" descr="Monitor with solid fill">
            <a:extLst>
              <a:ext uri="{FF2B5EF4-FFF2-40B4-BE49-F238E27FC236}">
                <a16:creationId xmlns:a16="http://schemas.microsoft.com/office/drawing/2014/main" id="{7D9E56AD-6BBC-424A-ADD7-D2C16018A6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36" y="3322253"/>
            <a:ext cx="521541" cy="521541"/>
          </a:xfrm>
          <a:prstGeom prst="rect">
            <a:avLst/>
          </a:prstGeom>
        </p:spPr>
      </p:pic>
      <p:pic>
        <p:nvPicPr>
          <p:cNvPr id="40" name="Graphic 39" descr="Monitor with solid fill">
            <a:extLst>
              <a:ext uri="{FF2B5EF4-FFF2-40B4-BE49-F238E27FC236}">
                <a16:creationId xmlns:a16="http://schemas.microsoft.com/office/drawing/2014/main" id="{54920DA3-4DDC-4399-84B5-3E5C7B883A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0930" y="1973167"/>
            <a:ext cx="521541" cy="521541"/>
          </a:xfrm>
          <a:prstGeom prst="rect">
            <a:avLst/>
          </a:prstGeom>
        </p:spPr>
      </p:pic>
      <p:pic>
        <p:nvPicPr>
          <p:cNvPr id="41" name="Graphic 40" descr="Monitor with solid fill">
            <a:extLst>
              <a:ext uri="{FF2B5EF4-FFF2-40B4-BE49-F238E27FC236}">
                <a16:creationId xmlns:a16="http://schemas.microsoft.com/office/drawing/2014/main" id="{C2820F13-4ACA-40A9-9999-C14007493D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3710" y="1526252"/>
            <a:ext cx="521541" cy="521541"/>
          </a:xfrm>
          <a:prstGeom prst="rect">
            <a:avLst/>
          </a:prstGeom>
        </p:spPr>
      </p:pic>
      <p:cxnSp>
        <p:nvCxnSpPr>
          <p:cNvPr id="20" name="Straight Arrow Connector 19">
            <a:extLst>
              <a:ext uri="{FF2B5EF4-FFF2-40B4-BE49-F238E27FC236}">
                <a16:creationId xmlns:a16="http://schemas.microsoft.com/office/drawing/2014/main" id="{8096ED30-68D0-4838-9E00-67BCD4D018E2}"/>
              </a:ext>
            </a:extLst>
          </p:cNvPr>
          <p:cNvCxnSpPr>
            <a:cxnSpLocks/>
          </p:cNvCxnSpPr>
          <p:nvPr/>
        </p:nvCxnSpPr>
        <p:spPr>
          <a:xfrm flipV="1">
            <a:off x="4192156" y="4814518"/>
            <a:ext cx="0" cy="634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3690F1BB-ACE7-4954-AB49-67A23868205C}"/>
              </a:ext>
            </a:extLst>
          </p:cNvPr>
          <p:cNvSpPr/>
          <p:nvPr/>
        </p:nvSpPr>
        <p:spPr>
          <a:xfrm>
            <a:off x="4628098" y="4331370"/>
            <a:ext cx="136391" cy="109741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89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757244425"/>
              </p:ext>
            </p:extLst>
          </p:nvPr>
        </p:nvGraphicFramePr>
        <p:xfrm>
          <a:off x="125260" y="1411704"/>
          <a:ext cx="8880954" cy="5633205"/>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598866">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80667">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119939">
                <a:tc>
                  <a:txBody>
                    <a:bodyPr/>
                    <a:lstStyle/>
                    <a:p>
                      <a:r>
                        <a:rPr lang="en-US" dirty="0"/>
                        <a:t>Forecast in degrees C of surface water temperature</a:t>
                      </a:r>
                    </a:p>
                  </a:txBody>
                  <a:tcPr/>
                </a:tc>
                <a:tc>
                  <a:txBody>
                    <a:bodyPr/>
                    <a:lstStyle/>
                    <a:p>
                      <a:r>
                        <a:rPr lang="en-US" dirty="0"/>
                        <a:t>Forecast of risk of endangered species encounter</a:t>
                      </a:r>
                    </a:p>
                  </a:txBody>
                  <a:tcPr/>
                </a:tc>
                <a:extLst>
                  <a:ext uri="{0D108BD9-81ED-4DB2-BD59-A6C34878D82A}">
                    <a16:rowId xmlns:a16="http://schemas.microsoft.com/office/drawing/2014/main" val="2459276401"/>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41158" y="367039"/>
            <a:ext cx="8229600" cy="990600"/>
          </a:xfrm>
        </p:spPr>
        <p:txBody>
          <a:bodyPr>
            <a:noAutofit/>
          </a:bodyPr>
          <a:lstStyle/>
          <a:p>
            <a:r>
              <a:rPr lang="en-US" sz="3200" dirty="0"/>
              <a:t>What ways can we communicate forecasts for different forecast users?</a:t>
            </a:r>
          </a:p>
        </p:txBody>
      </p:sp>
      <p:pic>
        <p:nvPicPr>
          <p:cNvPr id="10" name="Picture 9" descr="Diagram&#10;&#10;Description automatically generated">
            <a:extLst>
              <a:ext uri="{FF2B5EF4-FFF2-40B4-BE49-F238E27FC236}">
                <a16:creationId xmlns:a16="http://schemas.microsoft.com/office/drawing/2014/main" id="{9E06C51B-571B-4666-8608-2D016106955F}"/>
              </a:ext>
            </a:extLst>
          </p:cNvPr>
          <p:cNvPicPr>
            <a:picLocks noChangeAspect="1"/>
          </p:cNvPicPr>
          <p:nvPr/>
        </p:nvPicPr>
        <p:blipFill rotWithShape="1">
          <a:blip r:embed="rId3"/>
          <a:srcRect t="24133" r="42694"/>
          <a:stretch/>
        </p:blipFill>
        <p:spPr>
          <a:xfrm>
            <a:off x="5915767" y="3429000"/>
            <a:ext cx="2638926" cy="3493645"/>
          </a:xfrm>
          <a:prstGeom prst="rect">
            <a:avLst/>
          </a:prstGeom>
        </p:spPr>
      </p:pic>
      <p:pic>
        <p:nvPicPr>
          <p:cNvPr id="15" name="Picture 14" descr="Chart&#10;&#10;Description automatically generated">
            <a:extLst>
              <a:ext uri="{FF2B5EF4-FFF2-40B4-BE49-F238E27FC236}">
                <a16:creationId xmlns:a16="http://schemas.microsoft.com/office/drawing/2014/main" id="{7E14F4A7-4505-40F8-85C7-2ADEDD8EA32F}"/>
              </a:ext>
            </a:extLst>
          </p:cNvPr>
          <p:cNvPicPr>
            <a:picLocks noChangeAspect="1"/>
          </p:cNvPicPr>
          <p:nvPr/>
        </p:nvPicPr>
        <p:blipFill>
          <a:blip r:embed="rId4"/>
          <a:stretch>
            <a:fillRect/>
          </a:stretch>
        </p:blipFill>
        <p:spPr>
          <a:xfrm>
            <a:off x="257365" y="3583536"/>
            <a:ext cx="4308372" cy="2872537"/>
          </a:xfrm>
          <a:prstGeom prst="rect">
            <a:avLst/>
          </a:prstGeom>
        </p:spPr>
      </p:pic>
    </p:spTree>
    <p:extLst>
      <p:ext uri="{BB962C8B-B14F-4D97-AF65-F5344CB8AC3E}">
        <p14:creationId xmlns:p14="http://schemas.microsoft.com/office/powerpoint/2010/main" val="36100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0096-A4B1-8537-F512-3D91EDD0F897}"/>
              </a:ext>
            </a:extLst>
          </p:cNvPr>
          <p:cNvSpPr>
            <a:spLocks noGrp="1"/>
          </p:cNvSpPr>
          <p:nvPr>
            <p:ph type="title"/>
          </p:nvPr>
        </p:nvSpPr>
        <p:spPr/>
        <p:txBody>
          <a:bodyPr/>
          <a:lstStyle/>
          <a:p>
            <a:r>
              <a:rPr lang="en-US" dirty="0"/>
              <a:t>Forecast index and forecast output</a:t>
            </a:r>
          </a:p>
        </p:txBody>
      </p:sp>
      <p:sp>
        <p:nvSpPr>
          <p:cNvPr id="3" name="Content Placeholder 2">
            <a:extLst>
              <a:ext uri="{FF2B5EF4-FFF2-40B4-BE49-F238E27FC236}">
                <a16:creationId xmlns:a16="http://schemas.microsoft.com/office/drawing/2014/main" id="{24C75180-08DB-CF35-99A1-47858BC0311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D62E9A13-9FCC-7C4F-D6DF-B82BCFF2F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6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F58217A9-2B0F-4243-988E-5F8F39266DB4}"/>
              </a:ext>
            </a:extLst>
          </p:cNvPr>
          <p:cNvGraphicFramePr>
            <a:graphicFrameLocks noGrp="1"/>
          </p:cNvGraphicFramePr>
          <p:nvPr>
            <p:extLst>
              <p:ext uri="{D42A27DB-BD31-4B8C-83A1-F6EECF244321}">
                <p14:modId xmlns:p14="http://schemas.microsoft.com/office/powerpoint/2010/main" val="1111874822"/>
              </p:ext>
            </p:extLst>
          </p:nvPr>
        </p:nvGraphicFramePr>
        <p:xfrm>
          <a:off x="109218" y="1084926"/>
          <a:ext cx="8880954" cy="5813956"/>
        </p:xfrm>
        <a:graphic>
          <a:graphicData uri="http://schemas.openxmlformats.org/drawingml/2006/table">
            <a:tbl>
              <a:tblPr bandRow="1">
                <a:tableStyleId>{073A0DAA-6AF3-43AB-8588-CEC1D06C72B9}</a:tableStyleId>
              </a:tblPr>
              <a:tblGrid>
                <a:gridCol w="4440477">
                  <a:extLst>
                    <a:ext uri="{9D8B030D-6E8A-4147-A177-3AD203B41FA5}">
                      <a16:colId xmlns:a16="http://schemas.microsoft.com/office/drawing/2014/main" val="1547328153"/>
                    </a:ext>
                  </a:extLst>
                </a:gridCol>
                <a:gridCol w="4440477">
                  <a:extLst>
                    <a:ext uri="{9D8B030D-6E8A-4147-A177-3AD203B41FA5}">
                      <a16:colId xmlns:a16="http://schemas.microsoft.com/office/drawing/2014/main" val="1273529448"/>
                    </a:ext>
                  </a:extLst>
                </a:gridCol>
              </a:tblGrid>
              <a:tr h="621805">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61224">
                <a:tc>
                  <a:txBody>
                    <a:bodyPr/>
                    <a:lstStyle/>
                    <a:p>
                      <a:r>
                        <a:rPr lang="en-US" dirty="0"/>
                        <a:t>Forecast output is the output which comes directly from the model</a:t>
                      </a:r>
                    </a:p>
                  </a:txBody>
                  <a:tcPr/>
                </a:tc>
                <a:tc>
                  <a:txBody>
                    <a:bodyPr/>
                    <a:lstStyle/>
                    <a:p>
                      <a:r>
                        <a:rPr lang="en-US" b="0" dirty="0"/>
                        <a:t>Forecast output that is translated into an index based on some threshold which is meaningful to decision-making</a:t>
                      </a:r>
                    </a:p>
                  </a:txBody>
                  <a:tcPr/>
                </a:tc>
                <a:extLst>
                  <a:ext uri="{0D108BD9-81ED-4DB2-BD59-A6C34878D82A}">
                    <a16:rowId xmlns:a16="http://schemas.microsoft.com/office/drawing/2014/main" val="2036332549"/>
                  </a:ext>
                </a:extLst>
              </a:tr>
              <a:tr h="427775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bl>
          </a:graphicData>
        </a:graphic>
      </p:graphicFrame>
      <p:sp>
        <p:nvSpPr>
          <p:cNvPr id="3" name="Content Placeholder 2">
            <a:extLst>
              <a:ext uri="{FF2B5EF4-FFF2-40B4-BE49-F238E27FC236}">
                <a16:creationId xmlns:a16="http://schemas.microsoft.com/office/drawing/2014/main" id="{6A7AD2FC-CDCE-4BEF-8C62-FFD9DFDCAD0A}"/>
              </a:ext>
            </a:extLst>
          </p:cNvPr>
          <p:cNvSpPr>
            <a:spLocks noGrp="1"/>
          </p:cNvSpPr>
          <p:nvPr>
            <p:ph idx="1"/>
          </p:nvPr>
        </p:nvSpPr>
        <p:spPr>
          <a:xfrm>
            <a:off x="121744" y="2913570"/>
            <a:ext cx="8229600" cy="2634916"/>
          </a:xfrm>
        </p:spPr>
        <p:txBody>
          <a:bodyPr/>
          <a:lstStyle/>
          <a:p>
            <a:r>
              <a:rPr lang="en-US" dirty="0"/>
              <a:t>Ranges of values</a:t>
            </a:r>
          </a:p>
          <a:p>
            <a:r>
              <a:rPr lang="en-US" dirty="0"/>
              <a:t>Confidence intervals</a:t>
            </a:r>
          </a:p>
          <a:p>
            <a:endParaRPr lang="en-US" dirty="0"/>
          </a:p>
        </p:txBody>
      </p:sp>
      <p:sp>
        <p:nvSpPr>
          <p:cNvPr id="5" name="Content Placeholder 2">
            <a:extLst>
              <a:ext uri="{FF2B5EF4-FFF2-40B4-BE49-F238E27FC236}">
                <a16:creationId xmlns:a16="http://schemas.microsoft.com/office/drawing/2014/main" id="{B239F477-ED6E-4C23-87F2-E47D1799119E}"/>
              </a:ext>
            </a:extLst>
          </p:cNvPr>
          <p:cNvSpPr txBox="1">
            <a:spLocks/>
          </p:cNvSpPr>
          <p:nvPr/>
        </p:nvSpPr>
        <p:spPr>
          <a:xfrm>
            <a:off x="4875372" y="2889506"/>
            <a:ext cx="8229600" cy="26349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Probability </a:t>
            </a:r>
          </a:p>
          <a:p>
            <a:r>
              <a:rPr lang="en-US" dirty="0"/>
              <a:t>Risk </a:t>
            </a:r>
          </a:p>
          <a:p>
            <a:r>
              <a:rPr lang="en-US" dirty="0"/>
              <a:t>Suitability </a:t>
            </a:r>
          </a:p>
        </p:txBody>
      </p:sp>
      <p:sp>
        <p:nvSpPr>
          <p:cNvPr id="6" name="Title 1">
            <a:extLst>
              <a:ext uri="{FF2B5EF4-FFF2-40B4-BE49-F238E27FC236}">
                <a16:creationId xmlns:a16="http://schemas.microsoft.com/office/drawing/2014/main" id="{5BD63D1B-F5A3-483D-9A41-C4FCCDE4C681}"/>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pic>
        <p:nvPicPr>
          <p:cNvPr id="7" name="Picture 6" descr="Chart&#10;&#10;Description automatically generated">
            <a:extLst>
              <a:ext uri="{FF2B5EF4-FFF2-40B4-BE49-F238E27FC236}">
                <a16:creationId xmlns:a16="http://schemas.microsoft.com/office/drawing/2014/main" id="{D6876003-B000-4868-99E9-DACE76C60B78}"/>
              </a:ext>
            </a:extLst>
          </p:cNvPr>
          <p:cNvPicPr>
            <a:picLocks noChangeAspect="1"/>
          </p:cNvPicPr>
          <p:nvPr/>
        </p:nvPicPr>
        <p:blipFill>
          <a:blip r:embed="rId3"/>
          <a:stretch>
            <a:fillRect/>
          </a:stretch>
        </p:blipFill>
        <p:spPr>
          <a:xfrm>
            <a:off x="457200" y="4107170"/>
            <a:ext cx="3523000" cy="2348903"/>
          </a:xfrm>
          <a:prstGeom prst="rect">
            <a:avLst/>
          </a:prstGeom>
        </p:spPr>
      </p:pic>
      <p:pic>
        <p:nvPicPr>
          <p:cNvPr id="8" name="Picture 7" descr="Diagram&#10;&#10;Description automatically generated">
            <a:extLst>
              <a:ext uri="{FF2B5EF4-FFF2-40B4-BE49-F238E27FC236}">
                <a16:creationId xmlns:a16="http://schemas.microsoft.com/office/drawing/2014/main" id="{297812DC-4AA2-443C-B665-FCE76E6723E5}"/>
              </a:ext>
            </a:extLst>
          </p:cNvPr>
          <p:cNvPicPr>
            <a:picLocks noChangeAspect="1"/>
          </p:cNvPicPr>
          <p:nvPr/>
        </p:nvPicPr>
        <p:blipFill rotWithShape="1">
          <a:blip r:embed="rId4"/>
          <a:srcRect t="24133" r="42694"/>
          <a:stretch/>
        </p:blipFill>
        <p:spPr>
          <a:xfrm>
            <a:off x="5960262" y="4302476"/>
            <a:ext cx="1774246" cy="2348904"/>
          </a:xfrm>
          <a:prstGeom prst="rect">
            <a:avLst/>
          </a:prstGeom>
        </p:spPr>
      </p:pic>
    </p:spTree>
    <p:extLst>
      <p:ext uri="{BB962C8B-B14F-4D97-AF65-F5344CB8AC3E}">
        <p14:creationId xmlns:p14="http://schemas.microsoft.com/office/powerpoint/2010/main" val="355761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910514858"/>
              </p:ext>
            </p:extLst>
          </p:nvPr>
        </p:nvGraphicFramePr>
        <p:xfrm>
          <a:off x="1" y="1106649"/>
          <a:ext cx="8943583" cy="5360346"/>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336481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482619742"/>
              </p:ext>
            </p:extLst>
          </p:nvPr>
        </p:nvGraphicFramePr>
        <p:xfrm>
          <a:off x="0" y="1225627"/>
          <a:ext cx="9144000" cy="5213940"/>
        </p:xfrm>
        <a:graphic>
          <a:graphicData uri="http://schemas.openxmlformats.org/drawingml/2006/table">
            <a:tbl>
              <a:tblPr bandRow="1">
                <a:tableStyleId>{073A0DAA-6AF3-43AB-8588-CEC1D06C72B9}</a:tableStyleId>
              </a:tblPr>
              <a:tblGrid>
                <a:gridCol w="1165410">
                  <a:extLst>
                    <a:ext uri="{9D8B030D-6E8A-4147-A177-3AD203B41FA5}">
                      <a16:colId xmlns:a16="http://schemas.microsoft.com/office/drawing/2014/main" val="4277939065"/>
                    </a:ext>
                  </a:extLst>
                </a:gridCol>
                <a:gridCol w="3701143">
                  <a:extLst>
                    <a:ext uri="{9D8B030D-6E8A-4147-A177-3AD203B41FA5}">
                      <a16:colId xmlns:a16="http://schemas.microsoft.com/office/drawing/2014/main" val="4102070246"/>
                    </a:ext>
                  </a:extLst>
                </a:gridCol>
                <a:gridCol w="4277447">
                  <a:extLst>
                    <a:ext uri="{9D8B030D-6E8A-4147-A177-3AD203B41FA5}">
                      <a16:colId xmlns:a16="http://schemas.microsoft.com/office/drawing/2014/main" val="3492729900"/>
                    </a:ext>
                  </a:extLst>
                </a:gridCol>
              </a:tblGrid>
              <a:tr h="44371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1725912">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r>
                        <a:rPr lang="en-US" sz="2400" b="1" dirty="0"/>
                        <a:t>Actual value </a:t>
                      </a:r>
                    </a:p>
                    <a:p>
                      <a:r>
                        <a:rPr lang="en-US" sz="2400" dirty="0"/>
                        <a:t>Spongy moth density: </a:t>
                      </a:r>
                    </a:p>
                    <a:p>
                      <a:r>
                        <a:rPr lang="en-US" sz="2400" dirty="0"/>
                        <a:t>24 individuals/km</a:t>
                      </a:r>
                      <a:r>
                        <a:rPr lang="en-US" sz="2400" baseline="30000" dirty="0"/>
                        <a:t>2</a:t>
                      </a:r>
                      <a:r>
                        <a:rPr lang="en-US" sz="2400" dirty="0"/>
                        <a:t> ± 4 ind./km</a:t>
                      </a:r>
                      <a:r>
                        <a:rPr lang="en-US" sz="2400" baseline="30000" dirty="0"/>
                        <a:t>2</a:t>
                      </a:r>
                      <a:endParaRPr lang="en-US" sz="2400" dirty="0"/>
                    </a:p>
                  </a:txBody>
                  <a:tcPr/>
                </a:tc>
                <a:tc>
                  <a:txBody>
                    <a:bodyPr/>
                    <a:lstStyle/>
                    <a:p>
                      <a:r>
                        <a:rPr lang="en-US" sz="2400" b="1" dirty="0"/>
                        <a:t>Percent likelihood</a:t>
                      </a:r>
                    </a:p>
                    <a:p>
                      <a:r>
                        <a:rPr lang="en-US" sz="2400" dirty="0"/>
                        <a:t>22% chance of spongy moth outbreak</a:t>
                      </a:r>
                    </a:p>
                  </a:txBody>
                  <a:tcPr/>
                </a:tc>
                <a:extLst>
                  <a:ext uri="{0D108BD9-81ED-4DB2-BD59-A6C34878D82A}">
                    <a16:rowId xmlns:a16="http://schemas.microsoft.com/office/drawing/2014/main" val="2036332549"/>
                  </a:ext>
                </a:extLst>
              </a:tr>
              <a:tr h="887355">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3993932"/>
                  </a:ext>
                </a:extLst>
              </a:tr>
              <a:tr h="757243">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399713">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95674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4" name="Table 12">
            <a:extLst>
              <a:ext uri="{FF2B5EF4-FFF2-40B4-BE49-F238E27FC236}">
                <a16:creationId xmlns:a16="http://schemas.microsoft.com/office/drawing/2014/main" id="{8EDCC33D-44AE-4ECF-AF06-ABE2EBB58CDB}"/>
              </a:ext>
            </a:extLst>
          </p:cNvPr>
          <p:cNvGraphicFramePr>
            <a:graphicFrameLocks noGrp="1"/>
          </p:cNvGraphicFramePr>
          <p:nvPr/>
        </p:nvGraphicFramePr>
        <p:xfrm>
          <a:off x="-1" y="1108606"/>
          <a:ext cx="5448166" cy="5360346"/>
        </p:xfrm>
        <a:graphic>
          <a:graphicData uri="http://schemas.openxmlformats.org/drawingml/2006/table">
            <a:tbl>
              <a:tblPr bandRow="1">
                <a:tableStyleId>{073A0DAA-6AF3-43AB-8588-CEC1D06C72B9}</a:tableStyleId>
              </a:tblPr>
              <a:tblGrid>
                <a:gridCol w="1331774">
                  <a:extLst>
                    <a:ext uri="{9D8B030D-6E8A-4147-A177-3AD203B41FA5}">
                      <a16:colId xmlns:a16="http://schemas.microsoft.com/office/drawing/2014/main" val="4277939065"/>
                    </a:ext>
                  </a:extLst>
                </a:gridCol>
                <a:gridCol w="4116392">
                  <a:extLst>
                    <a:ext uri="{9D8B030D-6E8A-4147-A177-3AD203B41FA5}">
                      <a16:colId xmlns:a16="http://schemas.microsoft.com/office/drawing/2014/main" val="1273529448"/>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Summary metric</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b="1" dirty="0"/>
                        <a:t>Risk level</a:t>
                      </a:r>
                    </a:p>
                    <a:p>
                      <a:r>
                        <a:rPr lang="en-US" b="0" dirty="0"/>
                        <a:t>Pollen Risk: High</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Number</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dirty="0"/>
                    </a:p>
                  </a:txBody>
                  <a:tcPr/>
                </a:tc>
                <a:extLst>
                  <a:ext uri="{0D108BD9-81ED-4DB2-BD59-A6C34878D82A}">
                    <a16:rowId xmlns:a16="http://schemas.microsoft.com/office/drawing/2014/main" val="3143898023"/>
                  </a:ext>
                </a:extLst>
              </a:tr>
            </a:tbl>
          </a:graphicData>
        </a:graphic>
      </p:graphicFrame>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4070515197"/>
              </p:ext>
            </p:extLst>
          </p:nvPr>
        </p:nvGraphicFramePr>
        <p:xfrm>
          <a:off x="1" y="1106649"/>
          <a:ext cx="8943583" cy="5527950"/>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493677">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74679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800" b="1" dirty="0">
                          <a:solidFill>
                            <a:schemeClr val="bg1">
                              <a:lumMod val="65000"/>
                            </a:schemeClr>
                          </a:solidFill>
                        </a:rPr>
                        <a:t>Actual value </a:t>
                      </a:r>
                    </a:p>
                    <a:p>
                      <a:r>
                        <a:rPr lang="en-US" sz="1800" dirty="0">
                          <a:solidFill>
                            <a:schemeClr val="bg1">
                              <a:lumMod val="65000"/>
                            </a:schemeClr>
                          </a:solidFill>
                        </a:rPr>
                        <a:t>Spongy moth density: </a:t>
                      </a:r>
                    </a:p>
                    <a:p>
                      <a:r>
                        <a:rPr lang="en-US" sz="1800" dirty="0">
                          <a:solidFill>
                            <a:schemeClr val="bg1">
                              <a:lumMod val="65000"/>
                            </a:schemeClr>
                          </a:solidFill>
                        </a:rPr>
                        <a:t>24 individuals/km</a:t>
                      </a:r>
                      <a:r>
                        <a:rPr lang="en-US" sz="1800" baseline="30000" dirty="0">
                          <a:solidFill>
                            <a:schemeClr val="bg1">
                              <a:lumMod val="65000"/>
                            </a:schemeClr>
                          </a:solidFill>
                        </a:rPr>
                        <a:t>3</a:t>
                      </a:r>
                      <a:r>
                        <a:rPr lang="en-US" sz="1800" dirty="0">
                          <a:solidFill>
                            <a:schemeClr val="bg1">
                              <a:lumMod val="65000"/>
                            </a:schemeClr>
                          </a:solidFill>
                        </a:rPr>
                        <a:t> ± 4 ind./km</a:t>
                      </a:r>
                      <a:r>
                        <a:rPr lang="en-US" sz="1800" baseline="30000" dirty="0">
                          <a:solidFill>
                            <a:schemeClr val="bg1">
                              <a:lumMod val="65000"/>
                            </a:schemeClr>
                          </a:solidFill>
                        </a:rPr>
                        <a:t>3</a:t>
                      </a:r>
                      <a:endParaRPr lang="en-US" sz="1800" dirty="0">
                        <a:solidFill>
                          <a:schemeClr val="bg1">
                            <a:lumMod val="65000"/>
                          </a:schemeClr>
                        </a:solidFill>
                      </a:endParaRPr>
                    </a:p>
                  </a:txBody>
                  <a:tcPr/>
                </a:tc>
                <a:tc>
                  <a:txBody>
                    <a:bodyPr/>
                    <a:lstStyle/>
                    <a:p>
                      <a:r>
                        <a:rPr lang="en-US" sz="1800" b="1" dirty="0">
                          <a:solidFill>
                            <a:schemeClr val="bg1">
                              <a:lumMod val="65000"/>
                            </a:schemeClr>
                          </a:solidFill>
                        </a:rPr>
                        <a:t>Percent likelihood</a:t>
                      </a:r>
                    </a:p>
                    <a:p>
                      <a:r>
                        <a:rPr lang="en-US" sz="18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1171456">
                <a:tc>
                  <a:txBody>
                    <a:bodyPr/>
                    <a:lstStyle/>
                    <a:p>
                      <a:r>
                        <a:rPr lang="en-US" sz="2000" b="1" u="none" dirty="0">
                          <a:solidFill>
                            <a:schemeClr val="bg1"/>
                          </a:solidFill>
                        </a:rPr>
                        <a:t>Word</a:t>
                      </a:r>
                      <a:endParaRPr lang="en-US" sz="1800" b="1" u="none" dirty="0">
                        <a:solidFill>
                          <a:schemeClr val="bg1"/>
                        </a:solidFill>
                      </a:endParaRPr>
                    </a:p>
                  </a:txBody>
                  <a:tcPr>
                    <a:solidFill>
                      <a:schemeClr val="accent1"/>
                    </a:solidFill>
                  </a:tcPr>
                </a:tc>
                <a:tc>
                  <a:txBody>
                    <a:bodyPr/>
                    <a:lstStyle/>
                    <a:p>
                      <a:r>
                        <a:rPr lang="en-US" sz="2400" dirty="0">
                          <a:solidFill>
                            <a:schemeClr val="tx1"/>
                          </a:solidFill>
                        </a:rPr>
                        <a:t>N/A</a:t>
                      </a:r>
                    </a:p>
                  </a:txBody>
                  <a:tcPr/>
                </a:tc>
                <a:tc>
                  <a:txBody>
                    <a:bodyPr/>
                    <a:lstStyle/>
                    <a:p>
                      <a:r>
                        <a:rPr lang="en-US" sz="2400" b="1" dirty="0">
                          <a:solidFill>
                            <a:schemeClr val="tx1"/>
                          </a:solidFill>
                        </a:rPr>
                        <a:t>Risk level</a:t>
                      </a:r>
                      <a:endParaRPr lang="en-US" sz="2400" b="0" dirty="0">
                        <a:solidFill>
                          <a:schemeClr val="tx1"/>
                        </a:solidFill>
                      </a:endParaRPr>
                    </a:p>
                    <a:p>
                      <a:r>
                        <a:rPr lang="en-US" sz="2400" b="0" dirty="0">
                          <a:solidFill>
                            <a:schemeClr val="tx1"/>
                          </a:solidFill>
                        </a:rPr>
                        <a:t>Spongy moth outbreak risk: Low</a:t>
                      </a:r>
                    </a:p>
                  </a:txBody>
                  <a:tcPr/>
                </a:tc>
                <a:extLst>
                  <a:ext uri="{0D108BD9-81ED-4DB2-BD59-A6C34878D82A}">
                    <a16:rowId xmlns:a16="http://schemas.microsoft.com/office/drawing/2014/main" val="303993932"/>
                  </a:ext>
                </a:extLst>
              </a:tr>
              <a:tr h="139110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276401"/>
                  </a:ext>
                </a:extLst>
              </a:tr>
              <a:tr h="1557312">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spTree>
    <p:extLst>
      <p:ext uri="{BB962C8B-B14F-4D97-AF65-F5344CB8AC3E}">
        <p14:creationId xmlns:p14="http://schemas.microsoft.com/office/powerpoint/2010/main" val="1194537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graphicFrame>
        <p:nvGraphicFramePr>
          <p:cNvPr id="5" name="Table 12">
            <a:extLst>
              <a:ext uri="{FF2B5EF4-FFF2-40B4-BE49-F238E27FC236}">
                <a16:creationId xmlns:a16="http://schemas.microsoft.com/office/drawing/2014/main" id="{F9D2A092-87F7-4BC5-884C-E11C6F664DF3}"/>
              </a:ext>
            </a:extLst>
          </p:cNvPr>
          <p:cNvGraphicFramePr>
            <a:graphicFrameLocks noGrp="1"/>
          </p:cNvGraphicFramePr>
          <p:nvPr>
            <p:extLst>
              <p:ext uri="{D42A27DB-BD31-4B8C-83A1-F6EECF244321}">
                <p14:modId xmlns:p14="http://schemas.microsoft.com/office/powerpoint/2010/main" val="138392709"/>
              </p:ext>
            </p:extLst>
          </p:nvPr>
        </p:nvGraphicFramePr>
        <p:xfrm>
          <a:off x="1" y="1106649"/>
          <a:ext cx="8943583" cy="7922648"/>
        </p:xfrm>
        <a:graphic>
          <a:graphicData uri="http://schemas.openxmlformats.org/drawingml/2006/table">
            <a:tbl>
              <a:tblPr bandRow="1">
                <a:tableStyleId>{073A0DAA-6AF3-43AB-8588-CEC1D06C72B9}</a:tableStyleId>
              </a:tblPr>
              <a:tblGrid>
                <a:gridCol w="1139867">
                  <a:extLst>
                    <a:ext uri="{9D8B030D-6E8A-4147-A177-3AD203B41FA5}">
                      <a16:colId xmlns:a16="http://schemas.microsoft.com/office/drawing/2014/main" val="4277939065"/>
                    </a:ext>
                  </a:extLst>
                </a:gridCol>
                <a:gridCol w="3620022">
                  <a:extLst>
                    <a:ext uri="{9D8B030D-6E8A-4147-A177-3AD203B41FA5}">
                      <a16:colId xmlns:a16="http://schemas.microsoft.com/office/drawing/2014/main" val="4102070246"/>
                    </a:ext>
                  </a:extLst>
                </a:gridCol>
                <a:gridCol w="4183694">
                  <a:extLst>
                    <a:ext uri="{9D8B030D-6E8A-4147-A177-3AD203B41FA5}">
                      <a16:colId xmlns:a16="http://schemas.microsoft.com/office/drawing/2014/main" val="3492729900"/>
                    </a:ext>
                  </a:extLst>
                </a:gridCol>
              </a:tblGrid>
              <a:tr h="514240">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616376">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862979">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2609845">
                <a:tc>
                  <a:txBody>
                    <a:bodyPr/>
                    <a:lstStyle/>
                    <a:p>
                      <a:r>
                        <a:rPr lang="en-US" sz="2000" b="1" u="none" dirty="0">
                          <a:solidFill>
                            <a:schemeClr val="bg1"/>
                          </a:solidFill>
                        </a:rPr>
                        <a:t>Icon</a:t>
                      </a:r>
                      <a:endParaRPr lang="en-US" sz="1800" b="1" u="none" dirty="0">
                        <a:solidFill>
                          <a:schemeClr val="bg1"/>
                        </a:solidFill>
                      </a:endParaRPr>
                    </a:p>
                  </a:txBody>
                  <a:tcPr>
                    <a:solidFill>
                      <a:schemeClr val="accent1"/>
                    </a:solidFill>
                  </a:tcPr>
                </a:tc>
                <a:tc>
                  <a:txBody>
                    <a:bodyPr/>
                    <a:lstStyle/>
                    <a:p>
                      <a:r>
                        <a:rPr lang="en-US"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Icon represents summarized prediction; </a:t>
                      </a:r>
                      <a:r>
                        <a:rPr lang="en-US" sz="2000" dirty="0"/>
                        <a:t>Color of the stoplight indicates a low risk of moth outbreak</a:t>
                      </a:r>
                    </a:p>
                    <a:p>
                      <a:endParaRPr lang="en-US" dirty="0"/>
                    </a:p>
                  </a:txBody>
                  <a:tcPr/>
                </a:tc>
                <a:extLst>
                  <a:ext uri="{0D108BD9-81ED-4DB2-BD59-A6C34878D82A}">
                    <a16:rowId xmlns:a16="http://schemas.microsoft.com/office/drawing/2014/main" val="2459276401"/>
                  </a:ext>
                </a:extLst>
              </a:tr>
              <a:tr h="2308709">
                <a:tc>
                  <a:txBody>
                    <a:bodyPr/>
                    <a:lstStyle/>
                    <a:p>
                      <a:r>
                        <a:rPr lang="en-US" sz="1800" b="1" u="none" dirty="0">
                          <a:solidFill>
                            <a:schemeClr val="bg1"/>
                          </a:solidFill>
                        </a:rPr>
                        <a:t>Figure</a:t>
                      </a:r>
                    </a:p>
                  </a:txBody>
                  <a:tcPr>
                    <a:solidFill>
                      <a:schemeClr val="accent1"/>
                    </a:solidFill>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3143898023"/>
                  </a:ext>
                </a:extLst>
              </a:tr>
            </a:tbl>
          </a:graphicData>
        </a:graphic>
      </p:graphicFrame>
      <p:grpSp>
        <p:nvGrpSpPr>
          <p:cNvPr id="29" name="Group 28">
            <a:extLst>
              <a:ext uri="{FF2B5EF4-FFF2-40B4-BE49-F238E27FC236}">
                <a16:creationId xmlns:a16="http://schemas.microsoft.com/office/drawing/2014/main" id="{D726CE08-1F96-421E-A5E9-E042BBFC9D1C}"/>
              </a:ext>
            </a:extLst>
          </p:cNvPr>
          <p:cNvGrpSpPr/>
          <p:nvPr/>
        </p:nvGrpSpPr>
        <p:grpSpPr>
          <a:xfrm>
            <a:off x="4915990" y="3453819"/>
            <a:ext cx="3942522" cy="1934818"/>
            <a:chOff x="1402915" y="2379945"/>
            <a:chExt cx="3594970" cy="3156559"/>
          </a:xfrm>
        </p:grpSpPr>
        <p:sp>
          <p:nvSpPr>
            <p:cNvPr id="30" name="Rectangle 29">
              <a:extLst>
                <a:ext uri="{FF2B5EF4-FFF2-40B4-BE49-F238E27FC236}">
                  <a16:creationId xmlns:a16="http://schemas.microsoft.com/office/drawing/2014/main" id="{1ADFC2E6-799B-43AC-9E82-A88F8CEB51B3}"/>
                </a:ext>
              </a:extLst>
            </p:cNvPr>
            <p:cNvSpPr/>
            <p:nvPr/>
          </p:nvSpPr>
          <p:spPr>
            <a:xfrm>
              <a:off x="1402915" y="2379945"/>
              <a:ext cx="3594970" cy="315655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699C0CE-D066-4FCF-BB03-05E9ECFE6D78}"/>
                </a:ext>
              </a:extLst>
            </p:cNvPr>
            <p:cNvSpPr txBox="1"/>
            <p:nvPr/>
          </p:nvSpPr>
          <p:spPr>
            <a:xfrm>
              <a:off x="1615858" y="2755727"/>
              <a:ext cx="1741117" cy="1958277"/>
            </a:xfrm>
            <a:prstGeom prst="rect">
              <a:avLst/>
            </a:prstGeom>
            <a:noFill/>
          </p:spPr>
          <p:txBody>
            <a:bodyPr wrap="square" rtlCol="0">
              <a:spAutoFit/>
            </a:bodyPr>
            <a:lstStyle/>
            <a:p>
              <a:r>
                <a:rPr lang="en-US" sz="2400" dirty="0"/>
                <a:t>Low risk of spongy moth outbreak</a:t>
              </a:r>
            </a:p>
          </p:txBody>
        </p:sp>
      </p:grpSp>
      <p:grpSp>
        <p:nvGrpSpPr>
          <p:cNvPr id="40" name="Group 39">
            <a:extLst>
              <a:ext uri="{FF2B5EF4-FFF2-40B4-BE49-F238E27FC236}">
                <a16:creationId xmlns:a16="http://schemas.microsoft.com/office/drawing/2014/main" id="{D85B18F5-EF12-4E6B-8C9F-2EA125010FD9}"/>
              </a:ext>
            </a:extLst>
          </p:cNvPr>
          <p:cNvGrpSpPr/>
          <p:nvPr/>
        </p:nvGrpSpPr>
        <p:grpSpPr>
          <a:xfrm>
            <a:off x="7767987" y="3682734"/>
            <a:ext cx="755374" cy="1446994"/>
            <a:chOff x="7837481" y="2593573"/>
            <a:chExt cx="755374" cy="1446994"/>
          </a:xfrm>
        </p:grpSpPr>
        <p:grpSp>
          <p:nvGrpSpPr>
            <p:cNvPr id="39" name="Group 38">
              <a:extLst>
                <a:ext uri="{FF2B5EF4-FFF2-40B4-BE49-F238E27FC236}">
                  <a16:creationId xmlns:a16="http://schemas.microsoft.com/office/drawing/2014/main" id="{39176EE4-5A23-443C-8E1A-15E6A49A2BDC}"/>
                </a:ext>
              </a:extLst>
            </p:cNvPr>
            <p:cNvGrpSpPr/>
            <p:nvPr/>
          </p:nvGrpSpPr>
          <p:grpSpPr>
            <a:xfrm>
              <a:off x="7837481" y="2593573"/>
              <a:ext cx="755374" cy="1446994"/>
              <a:chOff x="7447722" y="2226365"/>
              <a:chExt cx="755374" cy="1446994"/>
            </a:xfrm>
          </p:grpSpPr>
          <p:sp>
            <p:nvSpPr>
              <p:cNvPr id="35" name="Rectangle 34">
                <a:extLst>
                  <a:ext uri="{FF2B5EF4-FFF2-40B4-BE49-F238E27FC236}">
                    <a16:creationId xmlns:a16="http://schemas.microsoft.com/office/drawing/2014/main" id="{70300244-97F4-4C00-9888-C9879815ECA9}"/>
                  </a:ext>
                </a:extLst>
              </p:cNvPr>
              <p:cNvSpPr/>
              <p:nvPr/>
            </p:nvSpPr>
            <p:spPr>
              <a:xfrm>
                <a:off x="7447722" y="2226365"/>
                <a:ext cx="755374" cy="1446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C4872F-0CAC-43A9-8178-19EB9EE73EDD}"/>
                  </a:ext>
                </a:extLst>
              </p:cNvPr>
              <p:cNvSpPr/>
              <p:nvPr/>
            </p:nvSpPr>
            <p:spPr>
              <a:xfrm>
                <a:off x="7646504" y="2768002"/>
                <a:ext cx="357809" cy="357808"/>
              </a:xfrm>
              <a:prstGeom prst="ellipse">
                <a:avLst/>
              </a:prstGeom>
              <a:solidFill>
                <a:srgbClr val="FFC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0D1CC1-C1B8-4DF1-845E-CF7BFBF3C81D}"/>
                  </a:ext>
                </a:extLst>
              </p:cNvPr>
              <p:cNvSpPr/>
              <p:nvPr/>
            </p:nvSpPr>
            <p:spPr>
              <a:xfrm>
                <a:off x="7646505" y="3203621"/>
                <a:ext cx="357809" cy="3578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E9247C89-C620-44FB-B5D9-910757198FC9}"/>
                </a:ext>
              </a:extLst>
            </p:cNvPr>
            <p:cNvSpPr/>
            <p:nvPr/>
          </p:nvSpPr>
          <p:spPr>
            <a:xfrm>
              <a:off x="8036264" y="2715386"/>
              <a:ext cx="357809" cy="357808"/>
            </a:xfrm>
            <a:prstGeom prst="ellipse">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249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FD7FC-0895-4E62-8693-87B5BD4359EC}"/>
              </a:ext>
            </a:extLst>
          </p:cNvPr>
          <p:cNvSpPr txBox="1">
            <a:spLocks/>
          </p:cNvSpPr>
          <p:nvPr/>
        </p:nvSpPr>
        <p:spPr>
          <a:xfrm>
            <a:off x="0" y="361950"/>
            <a:ext cx="8229600" cy="990600"/>
          </a:xfrm>
          <a:prstGeom prst="rect">
            <a:avLst/>
          </a:prstGeom>
        </p:spPr>
        <p:txBody>
          <a:bodyPr anchor="ct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a:t> Plan for today:</a:t>
            </a:r>
          </a:p>
        </p:txBody>
      </p:sp>
      <p:sp>
        <p:nvSpPr>
          <p:cNvPr id="6" name="Content Placeholder 2">
            <a:extLst>
              <a:ext uri="{FF2B5EF4-FFF2-40B4-BE49-F238E27FC236}">
                <a16:creationId xmlns:a16="http://schemas.microsoft.com/office/drawing/2014/main" id="{D07882B9-56B6-4C6B-B70B-D411F6D3C2B6}"/>
              </a:ext>
            </a:extLst>
          </p:cNvPr>
          <p:cNvSpPr txBox="1">
            <a:spLocks/>
          </p:cNvSpPr>
          <p:nvPr/>
        </p:nvSpPr>
        <p:spPr>
          <a:xfrm>
            <a:off x="228600" y="2460546"/>
            <a:ext cx="4810991" cy="4054554"/>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spcAft>
                <a:spcPts val="1200"/>
              </a:spcAft>
              <a:buFont typeface="Wingdings" panose="05000000000000000000" pitchFamily="2" charset="2"/>
              <a:buChar char="§"/>
            </a:pPr>
            <a:endParaRPr lang="en-US" sz="2100" b="1" dirty="0"/>
          </a:p>
          <a:p>
            <a:pPr>
              <a:spcAft>
                <a:spcPts val="1200"/>
              </a:spcAft>
              <a:buFont typeface="Wingdings" panose="05000000000000000000" pitchFamily="2" charset="2"/>
              <a:buChar char="§"/>
            </a:pPr>
            <a:r>
              <a:rPr lang="en-US" sz="2100" b="1" dirty="0"/>
              <a:t>Activity A: </a:t>
            </a:r>
            <a:r>
              <a:rPr lang="en-US" sz="2050" dirty="0"/>
              <a:t>Explore ecological forecast visualizations</a:t>
            </a:r>
          </a:p>
          <a:p>
            <a:pPr>
              <a:spcAft>
                <a:spcPts val="1200"/>
              </a:spcAft>
              <a:buFont typeface="Wingdings" panose="05000000000000000000" pitchFamily="2" charset="2"/>
              <a:buChar char="§"/>
            </a:pPr>
            <a:r>
              <a:rPr lang="en-US" sz="2100" b="1" dirty="0"/>
              <a:t>Activity B: </a:t>
            </a:r>
            <a:r>
              <a:rPr lang="en-US" sz="2050" dirty="0"/>
              <a:t>Make decisions using forecast visualizations</a:t>
            </a:r>
          </a:p>
          <a:p>
            <a:pPr>
              <a:spcAft>
                <a:spcPts val="1200"/>
              </a:spcAft>
              <a:buFont typeface="Wingdings" panose="05000000000000000000" pitchFamily="2" charset="2"/>
              <a:buChar char="§"/>
            </a:pPr>
            <a:r>
              <a:rPr lang="en-US" sz="2100" b="1" dirty="0"/>
              <a:t>Activity C: </a:t>
            </a:r>
            <a:r>
              <a:rPr lang="en-US" sz="2100" dirty="0"/>
              <a:t>Create a customized visualization for a specific user</a:t>
            </a:r>
          </a:p>
        </p:txBody>
      </p:sp>
      <p:sp>
        <p:nvSpPr>
          <p:cNvPr id="4" name="Rectangle 3"/>
          <p:cNvSpPr/>
          <p:nvPr/>
        </p:nvSpPr>
        <p:spPr>
          <a:xfrm>
            <a:off x="228600" y="1352550"/>
            <a:ext cx="8572500" cy="1061829"/>
          </a:xfrm>
          <a:prstGeom prst="rect">
            <a:avLst/>
          </a:prstGeom>
        </p:spPr>
        <p:txBody>
          <a:bodyPr wrap="square">
            <a:spAutoFit/>
          </a:bodyPr>
          <a:lstStyle/>
          <a:p>
            <a:pPr marL="285750" indent="-285750">
              <a:spcAft>
                <a:spcPts val="1200"/>
              </a:spcAft>
              <a:buClr>
                <a:schemeClr val="accent1"/>
              </a:buClr>
              <a:buFont typeface="Wingdings" panose="05000000000000000000" pitchFamily="2" charset="2"/>
              <a:buChar char="§"/>
            </a:pPr>
            <a:r>
              <a:rPr lang="en-US" sz="2100" dirty="0"/>
              <a:t>Short overview on ecological forecasting, how ecological forecasts are used, and how we can use visualizations of forecasts to improve decision-making!</a:t>
            </a:r>
          </a:p>
        </p:txBody>
      </p:sp>
      <p:pic>
        <p:nvPicPr>
          <p:cNvPr id="1026" name="Picture 2" descr="10+ Free Decision Making &amp; Decision Illustrations - Pixabay">
            <a:extLst>
              <a:ext uri="{FF2B5EF4-FFF2-40B4-BE49-F238E27FC236}">
                <a16:creationId xmlns:a16="http://schemas.microsoft.com/office/drawing/2014/main" id="{04406A64-E049-4ADD-90E4-DC1C5B31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591" y="2966224"/>
            <a:ext cx="3880063" cy="2385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35C5E1-C7F2-4E54-8F7F-02E6C6A558A4}"/>
              </a:ext>
            </a:extLst>
          </p:cNvPr>
          <p:cNvSpPr txBox="1"/>
          <p:nvPr/>
        </p:nvSpPr>
        <p:spPr>
          <a:xfrm>
            <a:off x="7556417" y="5073015"/>
            <a:ext cx="1363237" cy="230832"/>
          </a:xfrm>
          <a:prstGeom prst="rect">
            <a:avLst/>
          </a:prstGeom>
          <a:noFill/>
        </p:spPr>
        <p:txBody>
          <a:bodyPr wrap="square" rtlCol="0">
            <a:spAutoFit/>
          </a:bodyPr>
          <a:lstStyle/>
          <a:p>
            <a:pPr algn="r"/>
            <a:r>
              <a:rPr lang="en-US" sz="900" dirty="0" err="1">
                <a:solidFill>
                  <a:schemeClr val="bg1"/>
                </a:solidFill>
              </a:rPr>
              <a:t>Pixabay</a:t>
            </a:r>
            <a:endParaRPr lang="en-US" sz="1050" dirty="0">
              <a:solidFill>
                <a:schemeClr val="bg1"/>
              </a:solidFill>
            </a:endParaRPr>
          </a:p>
        </p:txBody>
      </p:sp>
    </p:spTree>
    <p:extLst>
      <p:ext uri="{BB962C8B-B14F-4D97-AF65-F5344CB8AC3E}">
        <p14:creationId xmlns:p14="http://schemas.microsoft.com/office/powerpoint/2010/main" val="203471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EE359C7-5D58-49B6-881F-D182029361F0}"/>
              </a:ext>
            </a:extLst>
          </p:cNvPr>
          <p:cNvGraphicFramePr>
            <a:graphicFrameLocks noGrp="1"/>
          </p:cNvGraphicFramePr>
          <p:nvPr>
            <p:extLst>
              <p:ext uri="{D42A27DB-BD31-4B8C-83A1-F6EECF244321}">
                <p14:modId xmlns:p14="http://schemas.microsoft.com/office/powerpoint/2010/main" val="160035674"/>
              </p:ext>
            </p:extLst>
          </p:nvPr>
        </p:nvGraphicFramePr>
        <p:xfrm>
          <a:off x="0" y="937881"/>
          <a:ext cx="9092551" cy="5924775"/>
        </p:xfrm>
        <a:graphic>
          <a:graphicData uri="http://schemas.openxmlformats.org/drawingml/2006/table">
            <a:tbl>
              <a:tblPr bandRow="1">
                <a:tableStyleId>{073A0DAA-6AF3-43AB-8588-CEC1D06C72B9}</a:tableStyleId>
              </a:tblPr>
              <a:tblGrid>
                <a:gridCol w="1126797">
                  <a:extLst>
                    <a:ext uri="{9D8B030D-6E8A-4147-A177-3AD203B41FA5}">
                      <a16:colId xmlns:a16="http://schemas.microsoft.com/office/drawing/2014/main" val="4277939065"/>
                    </a:ext>
                  </a:extLst>
                </a:gridCol>
                <a:gridCol w="3753602">
                  <a:extLst>
                    <a:ext uri="{9D8B030D-6E8A-4147-A177-3AD203B41FA5}">
                      <a16:colId xmlns:a16="http://schemas.microsoft.com/office/drawing/2014/main" val="4102070246"/>
                    </a:ext>
                  </a:extLst>
                </a:gridCol>
                <a:gridCol w="4212152">
                  <a:extLst>
                    <a:ext uri="{9D8B030D-6E8A-4147-A177-3AD203B41FA5}">
                      <a16:colId xmlns:a16="http://schemas.microsoft.com/office/drawing/2014/main" val="1875656759"/>
                    </a:ext>
                  </a:extLst>
                </a:gridCol>
              </a:tblGrid>
              <a:tr h="533529">
                <a:tc>
                  <a:txBody>
                    <a:bodyPr/>
                    <a:lstStyle/>
                    <a:p>
                      <a:endParaRPr lang="en-US" b="1" u="none" dirty="0">
                        <a:solidFill>
                          <a:schemeClr val="bg1"/>
                        </a:solidFill>
                      </a:endParaRPr>
                    </a:p>
                  </a:txBody>
                  <a:tcPr>
                    <a:noFill/>
                  </a:tcPr>
                </a:tc>
                <a:tc>
                  <a:txBody>
                    <a:bodyPr/>
                    <a:lstStyle/>
                    <a:p>
                      <a:r>
                        <a:rPr lang="en-US" sz="2000" b="1" u="none" dirty="0">
                          <a:solidFill>
                            <a:schemeClr val="bg1"/>
                          </a:solidFill>
                        </a:rPr>
                        <a:t>Forecast output</a:t>
                      </a:r>
                    </a:p>
                  </a:txBody>
                  <a:tcPr>
                    <a:solidFill>
                      <a:schemeClr val="accent1"/>
                    </a:solidFill>
                  </a:tcPr>
                </a:tc>
                <a:tc>
                  <a:txBody>
                    <a:bodyPr/>
                    <a:lstStyle/>
                    <a:p>
                      <a:r>
                        <a:rPr lang="en-US" sz="2000" b="1" u="none" dirty="0">
                          <a:solidFill>
                            <a:schemeClr val="bg1"/>
                          </a:solidFill>
                        </a:rPr>
                        <a:t>Forecast index</a:t>
                      </a:r>
                    </a:p>
                  </a:txBody>
                  <a:tcPr>
                    <a:solidFill>
                      <a:schemeClr val="accent1"/>
                    </a:solidFill>
                  </a:tcPr>
                </a:tc>
                <a:extLst>
                  <a:ext uri="{0D108BD9-81ED-4DB2-BD59-A6C34878D82A}">
                    <a16:rowId xmlns:a16="http://schemas.microsoft.com/office/drawing/2014/main" val="1596012930"/>
                  </a:ext>
                </a:extLst>
              </a:tr>
              <a:tr h="818304">
                <a:tc>
                  <a:txBody>
                    <a:bodyPr/>
                    <a:lstStyle/>
                    <a:p>
                      <a:r>
                        <a:rPr lang="en-US" sz="2000" b="1" u="none" dirty="0">
                          <a:solidFill>
                            <a:schemeClr val="bg1">
                              <a:lumMod val="65000"/>
                            </a:schemeClr>
                          </a:solidFill>
                        </a:rPr>
                        <a:t>Number</a:t>
                      </a:r>
                      <a:endParaRPr lang="en-US" sz="1800" b="1" u="none" dirty="0">
                        <a:solidFill>
                          <a:schemeClr val="bg1">
                            <a:lumMod val="65000"/>
                          </a:schemeClr>
                        </a:solidFill>
                      </a:endParaRPr>
                    </a:p>
                  </a:txBody>
                  <a:tcPr>
                    <a:solidFill>
                      <a:schemeClr val="accent1"/>
                    </a:solidFill>
                  </a:tcPr>
                </a:tc>
                <a:tc>
                  <a:txBody>
                    <a:bodyPr/>
                    <a:lstStyle/>
                    <a:p>
                      <a:r>
                        <a:rPr lang="en-US" sz="1600" b="1" dirty="0">
                          <a:solidFill>
                            <a:schemeClr val="bg1">
                              <a:lumMod val="65000"/>
                            </a:schemeClr>
                          </a:solidFill>
                        </a:rPr>
                        <a:t>Actual value </a:t>
                      </a:r>
                    </a:p>
                    <a:p>
                      <a:r>
                        <a:rPr lang="en-US" sz="1600" dirty="0">
                          <a:solidFill>
                            <a:schemeClr val="bg1">
                              <a:lumMod val="65000"/>
                            </a:schemeClr>
                          </a:solidFill>
                        </a:rPr>
                        <a:t>Spongy moth density: </a:t>
                      </a:r>
                    </a:p>
                    <a:p>
                      <a:r>
                        <a:rPr lang="en-US" sz="1600" dirty="0">
                          <a:solidFill>
                            <a:schemeClr val="bg1">
                              <a:lumMod val="65000"/>
                            </a:schemeClr>
                          </a:solidFill>
                        </a:rPr>
                        <a:t>24 grains/m</a:t>
                      </a:r>
                      <a:r>
                        <a:rPr lang="en-US" sz="1600" baseline="30000" dirty="0">
                          <a:solidFill>
                            <a:schemeClr val="bg1">
                              <a:lumMod val="65000"/>
                            </a:schemeClr>
                          </a:solidFill>
                        </a:rPr>
                        <a:t>3</a:t>
                      </a:r>
                      <a:r>
                        <a:rPr lang="en-US" sz="1600" dirty="0">
                          <a:solidFill>
                            <a:schemeClr val="bg1">
                              <a:lumMod val="65000"/>
                            </a:schemeClr>
                          </a:solidFill>
                        </a:rPr>
                        <a:t> ± 4 grains/m</a:t>
                      </a:r>
                      <a:r>
                        <a:rPr lang="en-US" sz="1600" baseline="30000" dirty="0">
                          <a:solidFill>
                            <a:schemeClr val="bg1">
                              <a:lumMod val="65000"/>
                            </a:schemeClr>
                          </a:solidFill>
                        </a:rPr>
                        <a:t>3</a:t>
                      </a:r>
                      <a:endParaRPr lang="en-US" sz="1600" dirty="0">
                        <a:solidFill>
                          <a:schemeClr val="bg1">
                            <a:lumMod val="65000"/>
                          </a:schemeClr>
                        </a:solidFill>
                      </a:endParaRPr>
                    </a:p>
                  </a:txBody>
                  <a:tcPr/>
                </a:tc>
                <a:tc>
                  <a:txBody>
                    <a:bodyPr/>
                    <a:lstStyle/>
                    <a:p>
                      <a:r>
                        <a:rPr lang="en-US" sz="1600" b="1" dirty="0">
                          <a:solidFill>
                            <a:schemeClr val="bg1">
                              <a:lumMod val="65000"/>
                            </a:schemeClr>
                          </a:solidFill>
                        </a:rPr>
                        <a:t>Percent likelihood</a:t>
                      </a:r>
                    </a:p>
                    <a:p>
                      <a:r>
                        <a:rPr lang="en-US" sz="1600" dirty="0">
                          <a:solidFill>
                            <a:schemeClr val="bg1">
                              <a:lumMod val="65000"/>
                            </a:schemeClr>
                          </a:solidFill>
                        </a:rPr>
                        <a:t>22% chance of spongy moth outbreak</a:t>
                      </a:r>
                    </a:p>
                  </a:txBody>
                  <a:tcPr/>
                </a:tc>
                <a:extLst>
                  <a:ext uri="{0D108BD9-81ED-4DB2-BD59-A6C34878D82A}">
                    <a16:rowId xmlns:a16="http://schemas.microsoft.com/office/drawing/2014/main" val="2036332549"/>
                  </a:ext>
                </a:extLst>
              </a:tr>
              <a:tr h="727382">
                <a:tc>
                  <a:txBody>
                    <a:bodyPr/>
                    <a:lstStyle/>
                    <a:p>
                      <a:r>
                        <a:rPr lang="en-US" sz="2000" b="1" u="none" dirty="0">
                          <a:solidFill>
                            <a:schemeClr val="bg1">
                              <a:lumMod val="65000"/>
                            </a:schemeClr>
                          </a:solidFill>
                        </a:rPr>
                        <a:t>Word</a:t>
                      </a:r>
                      <a:endParaRPr lang="en-US" sz="1800" b="1" u="none" dirty="0">
                        <a:solidFill>
                          <a:schemeClr val="bg1">
                            <a:lumMod val="65000"/>
                          </a:schemeClr>
                        </a:solidFill>
                      </a:endParaRPr>
                    </a:p>
                  </a:txBody>
                  <a:tcPr>
                    <a:solidFill>
                      <a:schemeClr val="accent1"/>
                    </a:solidFill>
                  </a:tcPr>
                </a:tc>
                <a:tc>
                  <a:txBody>
                    <a:bodyPr/>
                    <a:lstStyle/>
                    <a:p>
                      <a:r>
                        <a:rPr lang="en-US" sz="1600" dirty="0">
                          <a:solidFill>
                            <a:schemeClr val="bg1">
                              <a:lumMod val="65000"/>
                            </a:schemeClr>
                          </a:solidFill>
                        </a:rPr>
                        <a:t>N/A</a:t>
                      </a:r>
                    </a:p>
                  </a:txBody>
                  <a:tcPr/>
                </a:tc>
                <a:tc>
                  <a:txBody>
                    <a:bodyPr/>
                    <a:lstStyle/>
                    <a:p>
                      <a:r>
                        <a:rPr lang="en-US" sz="1600" b="1" dirty="0">
                          <a:solidFill>
                            <a:schemeClr val="bg1">
                              <a:lumMod val="65000"/>
                            </a:schemeClr>
                          </a:solidFill>
                        </a:rPr>
                        <a:t>Risk level</a:t>
                      </a:r>
                    </a:p>
                    <a:p>
                      <a:r>
                        <a:rPr lang="en-US" sz="1600" b="0" dirty="0">
                          <a:solidFill>
                            <a:schemeClr val="bg1">
                              <a:lumMod val="65000"/>
                            </a:schemeClr>
                          </a:solidFill>
                        </a:rPr>
                        <a:t>Spongy moth outbreak risk: Low</a:t>
                      </a:r>
                    </a:p>
                  </a:txBody>
                  <a:tcPr/>
                </a:tc>
                <a:extLst>
                  <a:ext uri="{0D108BD9-81ED-4DB2-BD59-A6C34878D82A}">
                    <a16:rowId xmlns:a16="http://schemas.microsoft.com/office/drawing/2014/main" val="303993932"/>
                  </a:ext>
                </a:extLst>
              </a:tr>
              <a:tr h="416149">
                <a:tc>
                  <a:txBody>
                    <a:bodyPr/>
                    <a:lstStyle/>
                    <a:p>
                      <a:r>
                        <a:rPr lang="en-US" sz="2000" b="1" u="none" dirty="0">
                          <a:solidFill>
                            <a:schemeClr val="bg1">
                              <a:lumMod val="65000"/>
                            </a:schemeClr>
                          </a:solidFill>
                        </a:rPr>
                        <a:t>Icon</a:t>
                      </a:r>
                      <a:endParaRPr lang="en-US" sz="1800" b="1" u="none" dirty="0">
                        <a:solidFill>
                          <a:schemeClr val="bg1">
                            <a:lumMod val="65000"/>
                          </a:schemeClr>
                        </a:solidFill>
                      </a:endParaRPr>
                    </a:p>
                  </a:txBody>
                  <a:tcPr>
                    <a:solidFill>
                      <a:schemeClr val="accent1"/>
                    </a:solidFill>
                  </a:tcPr>
                </a:tc>
                <a:tc>
                  <a:txBody>
                    <a:bodyPr/>
                    <a:lstStyle/>
                    <a:p>
                      <a:endParaRPr lang="en-US" dirty="0">
                        <a:solidFill>
                          <a:schemeClr val="bg1">
                            <a:lumMod val="65000"/>
                          </a:schemeClr>
                        </a:solidFill>
                      </a:endParaRPr>
                    </a:p>
                  </a:txBody>
                  <a:tcPr/>
                </a:tc>
                <a:tc>
                  <a:txBody>
                    <a:bodyPr/>
                    <a:lstStyle/>
                    <a:p>
                      <a:endParaRPr lang="en-US" dirty="0">
                        <a:solidFill>
                          <a:schemeClr val="bg1">
                            <a:lumMod val="65000"/>
                          </a:schemeClr>
                        </a:solidFill>
                      </a:endParaRPr>
                    </a:p>
                  </a:txBody>
                  <a:tcPr/>
                </a:tc>
                <a:extLst>
                  <a:ext uri="{0D108BD9-81ED-4DB2-BD59-A6C34878D82A}">
                    <a16:rowId xmlns:a16="http://schemas.microsoft.com/office/drawing/2014/main" val="2459276401"/>
                  </a:ext>
                </a:extLst>
              </a:tr>
              <a:tr h="3424755">
                <a:tc>
                  <a:txBody>
                    <a:bodyPr/>
                    <a:lstStyle/>
                    <a:p>
                      <a:r>
                        <a:rPr lang="en-US" sz="1800" b="1" u="none" dirty="0">
                          <a:solidFill>
                            <a:schemeClr val="bg1"/>
                          </a:solidFill>
                        </a:rPr>
                        <a:t>Figure</a:t>
                      </a:r>
                    </a:p>
                  </a:txBody>
                  <a:tcPr>
                    <a:solidFill>
                      <a:schemeClr val="accent1"/>
                    </a:solidFill>
                  </a:tcPr>
                </a:tc>
                <a:tc>
                  <a:txBody>
                    <a:bodyPr/>
                    <a:lstStyle/>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sz="2000" b="0" dirty="0"/>
                        <a:t>Forecast of spongy moth density</a:t>
                      </a: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Forecast of spongy moth outbreak risk</a:t>
                      </a:r>
                    </a:p>
                  </a:txBody>
                  <a:tcPr/>
                </a:tc>
                <a:extLst>
                  <a:ext uri="{0D108BD9-81ED-4DB2-BD59-A6C34878D82A}">
                    <a16:rowId xmlns:a16="http://schemas.microsoft.com/office/drawing/2014/main" val="3143898023"/>
                  </a:ext>
                </a:extLst>
              </a:tr>
            </a:tbl>
          </a:graphicData>
        </a:graphic>
      </p:graphicFrame>
      <p:sp>
        <p:nvSpPr>
          <p:cNvPr id="6" name="Title 1">
            <a:extLst>
              <a:ext uri="{FF2B5EF4-FFF2-40B4-BE49-F238E27FC236}">
                <a16:creationId xmlns:a16="http://schemas.microsoft.com/office/drawing/2014/main" id="{CB4C61D0-0765-4FC4-902A-19031694794B}"/>
              </a:ext>
            </a:extLst>
          </p:cNvPr>
          <p:cNvSpPr>
            <a:spLocks noGrp="1"/>
          </p:cNvSpPr>
          <p:nvPr>
            <p:ph type="title"/>
          </p:nvPr>
        </p:nvSpPr>
        <p:spPr>
          <a:xfrm>
            <a:off x="457200" y="206620"/>
            <a:ext cx="8229600" cy="990600"/>
          </a:xfrm>
        </p:spPr>
        <p:txBody>
          <a:bodyPr>
            <a:normAutofit fontScale="90000"/>
          </a:bodyPr>
          <a:lstStyle/>
          <a:p>
            <a:r>
              <a:rPr lang="en-US" dirty="0"/>
              <a:t>What ways can we communicate uncertainty?</a:t>
            </a:r>
          </a:p>
        </p:txBody>
      </p:sp>
      <p:sp>
        <p:nvSpPr>
          <p:cNvPr id="8" name="TextBox 7">
            <a:extLst>
              <a:ext uri="{FF2B5EF4-FFF2-40B4-BE49-F238E27FC236}">
                <a16:creationId xmlns:a16="http://schemas.microsoft.com/office/drawing/2014/main" id="{33378628-B379-4010-A1EF-6DC74F1810EE}"/>
              </a:ext>
            </a:extLst>
          </p:cNvPr>
          <p:cNvSpPr txBox="1"/>
          <p:nvPr/>
        </p:nvSpPr>
        <p:spPr>
          <a:xfrm>
            <a:off x="6576392" y="6609280"/>
            <a:ext cx="4591878" cy="276999"/>
          </a:xfrm>
          <a:prstGeom prst="rect">
            <a:avLst/>
          </a:prstGeom>
          <a:noFill/>
        </p:spPr>
        <p:txBody>
          <a:bodyPr wrap="square">
            <a:spAutoFit/>
          </a:bodyPr>
          <a:lstStyle/>
          <a:p>
            <a:r>
              <a:rPr lang="en-US" sz="1200" dirty="0"/>
              <a:t>Figure modified from Harris et al. 2018</a:t>
            </a:r>
          </a:p>
        </p:txBody>
      </p:sp>
      <p:grpSp>
        <p:nvGrpSpPr>
          <p:cNvPr id="4" name="Group 3">
            <a:extLst>
              <a:ext uri="{FF2B5EF4-FFF2-40B4-BE49-F238E27FC236}">
                <a16:creationId xmlns:a16="http://schemas.microsoft.com/office/drawing/2014/main" id="{36E379AE-1C49-40F7-8177-B594E2380CDB}"/>
              </a:ext>
            </a:extLst>
          </p:cNvPr>
          <p:cNvGrpSpPr/>
          <p:nvPr/>
        </p:nvGrpSpPr>
        <p:grpSpPr>
          <a:xfrm>
            <a:off x="1024274" y="3588024"/>
            <a:ext cx="4039173" cy="2617646"/>
            <a:chOff x="1024274" y="3588024"/>
            <a:chExt cx="4039173" cy="2617646"/>
          </a:xfrm>
        </p:grpSpPr>
        <p:pic>
          <p:nvPicPr>
            <p:cNvPr id="3" name="Picture 2" descr="Chart&#10;&#10;Description automatically generated">
              <a:extLst>
                <a:ext uri="{FF2B5EF4-FFF2-40B4-BE49-F238E27FC236}">
                  <a16:creationId xmlns:a16="http://schemas.microsoft.com/office/drawing/2014/main" id="{54FA1288-80D7-47A2-912A-9D1162A98ACB}"/>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2" name="TextBox 1">
              <a:extLst>
                <a:ext uri="{FF2B5EF4-FFF2-40B4-BE49-F238E27FC236}">
                  <a16:creationId xmlns:a16="http://schemas.microsoft.com/office/drawing/2014/main" id="{FB54ACE7-C591-4089-B0E1-ED49445EB217}"/>
                </a:ext>
              </a:extLst>
            </p:cNvPr>
            <p:cNvSpPr txBox="1"/>
            <p:nvPr/>
          </p:nvSpPr>
          <p:spPr>
            <a:xfrm rot="16200000">
              <a:off x="-146049" y="4758347"/>
              <a:ext cx="2617646" cy="276999"/>
            </a:xfrm>
            <a:prstGeom prst="rect">
              <a:avLst/>
            </a:prstGeom>
            <a:solidFill>
              <a:schemeClr val="bg1"/>
            </a:solidFill>
          </p:spPr>
          <p:txBody>
            <a:bodyPr wrap="square" rtlCol="0">
              <a:spAutoFit/>
            </a:bodyPr>
            <a:lstStyle/>
            <a:p>
              <a:pPr algn="ctr"/>
              <a:r>
                <a:rPr lang="en-US" sz="1200" dirty="0"/>
                <a:t>Spongy moth density (ind./km</a:t>
              </a:r>
              <a:r>
                <a:rPr lang="en-US" sz="1200" baseline="30000" dirty="0"/>
                <a:t>3</a:t>
              </a:r>
              <a:r>
                <a:rPr lang="en-US" sz="1200" dirty="0"/>
                <a:t>)</a:t>
              </a:r>
            </a:p>
          </p:txBody>
        </p:sp>
      </p:grpSp>
      <p:grpSp>
        <p:nvGrpSpPr>
          <p:cNvPr id="9" name="Group 8">
            <a:extLst>
              <a:ext uri="{FF2B5EF4-FFF2-40B4-BE49-F238E27FC236}">
                <a16:creationId xmlns:a16="http://schemas.microsoft.com/office/drawing/2014/main" id="{13BA8A80-A105-4902-AC81-CD012F13BBB4}"/>
              </a:ext>
            </a:extLst>
          </p:cNvPr>
          <p:cNvGrpSpPr/>
          <p:nvPr/>
        </p:nvGrpSpPr>
        <p:grpSpPr>
          <a:xfrm>
            <a:off x="5111573" y="3575967"/>
            <a:ext cx="3980978" cy="2629703"/>
            <a:chOff x="5111573" y="3575967"/>
            <a:chExt cx="3980978" cy="2629703"/>
          </a:xfrm>
        </p:grpSpPr>
        <p:pic>
          <p:nvPicPr>
            <p:cNvPr id="7" name="Picture 6">
              <a:extLst>
                <a:ext uri="{FF2B5EF4-FFF2-40B4-BE49-F238E27FC236}">
                  <a16:creationId xmlns:a16="http://schemas.microsoft.com/office/drawing/2014/main" id="{1432BEF5-826E-4F3A-987E-D91A6F58DCFD}"/>
                </a:ext>
              </a:extLst>
            </p:cNvPr>
            <p:cNvPicPr>
              <a:picLocks noChangeAspect="1"/>
            </p:cNvPicPr>
            <p:nvPr/>
          </p:nvPicPr>
          <p:blipFill>
            <a:blip r:embed="rId4"/>
            <a:stretch>
              <a:fillRect/>
            </a:stretch>
          </p:blipFill>
          <p:spPr>
            <a:xfrm>
              <a:off x="5111573" y="3575967"/>
              <a:ext cx="3980978" cy="2629703"/>
            </a:xfrm>
            <a:prstGeom prst="rect">
              <a:avLst/>
            </a:prstGeom>
          </p:spPr>
        </p:pic>
        <p:sp>
          <p:nvSpPr>
            <p:cNvPr id="5" name="TextBox 4">
              <a:extLst>
                <a:ext uri="{FF2B5EF4-FFF2-40B4-BE49-F238E27FC236}">
                  <a16:creationId xmlns:a16="http://schemas.microsoft.com/office/drawing/2014/main" id="{23E6BA05-9C76-4C03-8932-F6A4442ADAB3}"/>
                </a:ext>
              </a:extLst>
            </p:cNvPr>
            <p:cNvSpPr txBox="1"/>
            <p:nvPr/>
          </p:nvSpPr>
          <p:spPr>
            <a:xfrm>
              <a:off x="5621866" y="5543266"/>
              <a:ext cx="2785533" cy="276999"/>
            </a:xfrm>
            <a:prstGeom prst="rect">
              <a:avLst/>
            </a:prstGeom>
            <a:solidFill>
              <a:srgbClr val="F7F7F7"/>
            </a:solidFill>
          </p:spPr>
          <p:txBody>
            <a:bodyPr wrap="square" rtlCol="0">
              <a:spAutoFit/>
            </a:bodyPr>
            <a:lstStyle/>
            <a:p>
              <a:pPr algn="ctr"/>
              <a:r>
                <a:rPr lang="en-US" sz="1200" dirty="0"/>
                <a:t>Risk of Spongy Moth Outbreak</a:t>
              </a:r>
            </a:p>
          </p:txBody>
        </p:sp>
      </p:grpSp>
      <p:pic>
        <p:nvPicPr>
          <p:cNvPr id="10" name="Picture 9">
            <a:extLst>
              <a:ext uri="{FF2B5EF4-FFF2-40B4-BE49-F238E27FC236}">
                <a16:creationId xmlns:a16="http://schemas.microsoft.com/office/drawing/2014/main" id="{148B4223-C876-49F4-B95D-B1CEBB8A1A8A}"/>
              </a:ext>
            </a:extLst>
          </p:cNvPr>
          <p:cNvPicPr>
            <a:picLocks noChangeAspect="1"/>
          </p:cNvPicPr>
          <p:nvPr/>
        </p:nvPicPr>
        <p:blipFill>
          <a:blip r:embed="rId5"/>
          <a:stretch>
            <a:fillRect/>
          </a:stretch>
        </p:blipFill>
        <p:spPr>
          <a:xfrm flipH="1">
            <a:off x="5111573" y="3041539"/>
            <a:ext cx="179303" cy="337595"/>
          </a:xfrm>
          <a:prstGeom prst="rect">
            <a:avLst/>
          </a:prstGeom>
        </p:spPr>
      </p:pic>
    </p:spTree>
    <p:extLst>
      <p:ext uri="{BB962C8B-B14F-4D97-AF65-F5344CB8AC3E}">
        <p14:creationId xmlns:p14="http://schemas.microsoft.com/office/powerpoint/2010/main" val="2354748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139-0381-4AE1-B87D-BEA1D8E941FD}"/>
              </a:ext>
            </a:extLst>
          </p:cNvPr>
          <p:cNvSpPr>
            <a:spLocks noGrp="1"/>
          </p:cNvSpPr>
          <p:nvPr>
            <p:ph type="title"/>
          </p:nvPr>
        </p:nvSpPr>
        <p:spPr/>
        <p:txBody>
          <a:bodyPr>
            <a:normAutofit fontScale="90000"/>
          </a:bodyPr>
          <a:lstStyle/>
          <a:p>
            <a:r>
              <a:rPr lang="en-US" dirty="0"/>
              <a:t>How do we visualize uncertainty for different decision use categories?</a:t>
            </a:r>
          </a:p>
        </p:txBody>
      </p:sp>
      <p:sp>
        <p:nvSpPr>
          <p:cNvPr id="6" name="TextBox 5">
            <a:extLst>
              <a:ext uri="{FF2B5EF4-FFF2-40B4-BE49-F238E27FC236}">
                <a16:creationId xmlns:a16="http://schemas.microsoft.com/office/drawing/2014/main" id="{FBEB2421-C607-464F-BCDF-72C27A0E5647}"/>
              </a:ext>
            </a:extLst>
          </p:cNvPr>
          <p:cNvSpPr txBox="1"/>
          <p:nvPr/>
        </p:nvSpPr>
        <p:spPr>
          <a:xfrm>
            <a:off x="192506" y="1967368"/>
            <a:ext cx="5181600" cy="4401205"/>
          </a:xfrm>
          <a:prstGeom prst="rect">
            <a:avLst/>
          </a:prstGeom>
          <a:noFill/>
        </p:spPr>
        <p:txBody>
          <a:bodyPr wrap="square">
            <a:spAutoFit/>
          </a:bodyPr>
          <a:lstStyle/>
          <a:p>
            <a:pPr marL="514350" indent="-514350">
              <a:buFont typeface="+mj-lt"/>
              <a:buAutoNum type="arabicPeriod"/>
            </a:pPr>
            <a:r>
              <a:rPr lang="en-US" sz="2800" b="1" dirty="0"/>
              <a:t>Casual user</a:t>
            </a:r>
            <a:r>
              <a:rPr lang="en-US" sz="2800" dirty="0"/>
              <a:t>: Park visitor</a:t>
            </a:r>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Practitioner</a:t>
            </a:r>
            <a:r>
              <a:rPr lang="en-US" sz="2800" dirty="0"/>
              <a:t>: Homeowner</a:t>
            </a:r>
            <a:endParaRPr lang="en-US" sz="2400"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a:t>Decision analyst</a:t>
            </a:r>
            <a:r>
              <a:rPr lang="en-US" sz="2800" dirty="0"/>
              <a:t>: Natural resource manager</a:t>
            </a:r>
          </a:p>
        </p:txBody>
      </p:sp>
      <p:sp>
        <p:nvSpPr>
          <p:cNvPr id="9" name="TextBox 8">
            <a:extLst>
              <a:ext uri="{FF2B5EF4-FFF2-40B4-BE49-F238E27FC236}">
                <a16:creationId xmlns:a16="http://schemas.microsoft.com/office/drawing/2014/main" id="{1E7748DD-2E1A-4508-9897-79CA9DB7878C}"/>
              </a:ext>
            </a:extLst>
          </p:cNvPr>
          <p:cNvSpPr txBox="1"/>
          <p:nvPr/>
        </p:nvSpPr>
        <p:spPr>
          <a:xfrm>
            <a:off x="5407485" y="1790506"/>
            <a:ext cx="3312694" cy="1077218"/>
          </a:xfrm>
          <a:prstGeom prst="rect">
            <a:avLst/>
          </a:prstGeom>
          <a:solidFill>
            <a:schemeClr val="accent1"/>
          </a:solidFill>
          <a:ln w="50800">
            <a:solidFill>
              <a:schemeClr val="tx1"/>
            </a:solidFill>
          </a:ln>
        </p:spPr>
        <p:txBody>
          <a:bodyPr wrap="square">
            <a:spAutoFit/>
          </a:bodyPr>
          <a:lstStyle/>
          <a:p>
            <a:pPr algn="ctr"/>
            <a:r>
              <a:rPr lang="en-US" sz="3200" b="0" dirty="0">
                <a:solidFill>
                  <a:schemeClr val="tx1"/>
                </a:solidFill>
              </a:rPr>
              <a:t>Spongy moth outbreak risk: Low</a:t>
            </a:r>
          </a:p>
        </p:txBody>
      </p:sp>
      <p:pic>
        <p:nvPicPr>
          <p:cNvPr id="13" name="Picture 12">
            <a:extLst>
              <a:ext uri="{FF2B5EF4-FFF2-40B4-BE49-F238E27FC236}">
                <a16:creationId xmlns:a16="http://schemas.microsoft.com/office/drawing/2014/main" id="{C135550C-A112-4A23-9D0B-506080F5EA36}"/>
              </a:ext>
            </a:extLst>
          </p:cNvPr>
          <p:cNvPicPr>
            <a:picLocks noChangeAspect="1"/>
          </p:cNvPicPr>
          <p:nvPr/>
        </p:nvPicPr>
        <p:blipFill>
          <a:blip r:embed="rId3"/>
          <a:stretch>
            <a:fillRect/>
          </a:stretch>
        </p:blipFill>
        <p:spPr>
          <a:xfrm>
            <a:off x="5925506" y="3310294"/>
            <a:ext cx="2276652" cy="1502660"/>
          </a:xfrm>
          <a:prstGeom prst="rect">
            <a:avLst/>
          </a:prstGeom>
          <a:ln w="38100">
            <a:solidFill>
              <a:schemeClr val="tx1"/>
            </a:solidFill>
          </a:ln>
        </p:spPr>
      </p:pic>
      <p:pic>
        <p:nvPicPr>
          <p:cNvPr id="17" name="Picture 16">
            <a:extLst>
              <a:ext uri="{FF2B5EF4-FFF2-40B4-BE49-F238E27FC236}">
                <a16:creationId xmlns:a16="http://schemas.microsoft.com/office/drawing/2014/main" id="{E3F761BA-7FA2-43F4-8C47-5BCA2A6ADB14}"/>
              </a:ext>
            </a:extLst>
          </p:cNvPr>
          <p:cNvPicPr>
            <a:picLocks noChangeAspect="1"/>
          </p:cNvPicPr>
          <p:nvPr/>
        </p:nvPicPr>
        <p:blipFill>
          <a:blip r:embed="rId4"/>
          <a:stretch>
            <a:fillRect/>
          </a:stretch>
        </p:blipFill>
        <p:spPr>
          <a:xfrm>
            <a:off x="5825556" y="5063020"/>
            <a:ext cx="2476552" cy="1602475"/>
          </a:xfrm>
          <a:prstGeom prst="rect">
            <a:avLst/>
          </a:prstGeom>
          <a:ln w="38100">
            <a:solidFill>
              <a:schemeClr val="tx1"/>
            </a:solidFill>
          </a:ln>
        </p:spPr>
      </p:pic>
    </p:spTree>
    <p:extLst>
      <p:ext uri="{BB962C8B-B14F-4D97-AF65-F5344CB8AC3E}">
        <p14:creationId xmlns:p14="http://schemas.microsoft.com/office/powerpoint/2010/main" val="25431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0494-E35E-4637-8DED-8E099E29D18F}"/>
              </a:ext>
            </a:extLst>
          </p:cNvPr>
          <p:cNvSpPr>
            <a:spLocks noGrp="1"/>
          </p:cNvSpPr>
          <p:nvPr>
            <p:ph type="title"/>
          </p:nvPr>
        </p:nvSpPr>
        <p:spPr/>
        <p:txBody>
          <a:bodyPr/>
          <a:lstStyle/>
          <a:p>
            <a:r>
              <a:rPr lang="en-US" dirty="0"/>
              <a:t>Incorporating uncertainty into maps</a:t>
            </a:r>
          </a:p>
        </p:txBody>
      </p:sp>
      <p:grpSp>
        <p:nvGrpSpPr>
          <p:cNvPr id="4" name="Group 3">
            <a:extLst>
              <a:ext uri="{FF2B5EF4-FFF2-40B4-BE49-F238E27FC236}">
                <a16:creationId xmlns:a16="http://schemas.microsoft.com/office/drawing/2014/main" id="{58EBAB65-256F-4051-A885-C1FB4ADA0E00}"/>
              </a:ext>
            </a:extLst>
          </p:cNvPr>
          <p:cNvGrpSpPr/>
          <p:nvPr/>
        </p:nvGrpSpPr>
        <p:grpSpPr>
          <a:xfrm>
            <a:off x="315343" y="2560876"/>
            <a:ext cx="5326597" cy="3939516"/>
            <a:chOff x="996374" y="3388286"/>
            <a:chExt cx="4067073" cy="2817384"/>
          </a:xfrm>
        </p:grpSpPr>
        <p:pic>
          <p:nvPicPr>
            <p:cNvPr id="5" name="Picture 4" descr="Chart&#10;&#10;Description automatically generated">
              <a:extLst>
                <a:ext uri="{FF2B5EF4-FFF2-40B4-BE49-F238E27FC236}">
                  <a16:creationId xmlns:a16="http://schemas.microsoft.com/office/drawing/2014/main" id="{7ED0BDE1-FE94-4D1F-9B37-882FADFEA163}"/>
                </a:ext>
              </a:extLst>
            </p:cNvPr>
            <p:cNvPicPr>
              <a:picLocks noChangeAspect="1"/>
            </p:cNvPicPr>
            <p:nvPr/>
          </p:nvPicPr>
          <p:blipFill>
            <a:blip r:embed="rId3"/>
            <a:stretch>
              <a:fillRect/>
            </a:stretch>
          </p:blipFill>
          <p:spPr>
            <a:xfrm>
              <a:off x="1137373" y="3588024"/>
              <a:ext cx="3926074" cy="2617646"/>
            </a:xfrm>
            <a:prstGeom prst="rect">
              <a:avLst/>
            </a:prstGeom>
          </p:spPr>
        </p:pic>
        <p:sp>
          <p:nvSpPr>
            <p:cNvPr id="6" name="TextBox 5">
              <a:extLst>
                <a:ext uri="{FF2B5EF4-FFF2-40B4-BE49-F238E27FC236}">
                  <a16:creationId xmlns:a16="http://schemas.microsoft.com/office/drawing/2014/main" id="{13F06373-67E6-43D1-87BB-37402F8C8925}"/>
                </a:ext>
              </a:extLst>
            </p:cNvPr>
            <p:cNvSpPr txBox="1"/>
            <p:nvPr/>
          </p:nvSpPr>
          <p:spPr>
            <a:xfrm rot="16200000">
              <a:off x="-171449" y="4556109"/>
              <a:ext cx="2617646" cy="282000"/>
            </a:xfrm>
            <a:prstGeom prst="rect">
              <a:avLst/>
            </a:prstGeom>
            <a:solidFill>
              <a:schemeClr val="bg1"/>
            </a:solidFill>
          </p:spPr>
          <p:txBody>
            <a:bodyPr wrap="square" rtlCol="0">
              <a:spAutoFit/>
            </a:bodyPr>
            <a:lstStyle/>
            <a:p>
              <a:pPr algn="ctr"/>
              <a:r>
                <a:rPr lang="en-US" dirty="0"/>
                <a:t>Spongy moth density (ind./km</a:t>
              </a:r>
              <a:r>
                <a:rPr lang="en-US" baseline="30000" dirty="0"/>
                <a:t>3</a:t>
              </a:r>
              <a:r>
                <a:rPr lang="en-US" dirty="0"/>
                <a:t>)</a:t>
              </a:r>
            </a:p>
          </p:txBody>
        </p:sp>
      </p:grpSp>
      <p:sp>
        <p:nvSpPr>
          <p:cNvPr id="7" name="TextBox 6">
            <a:extLst>
              <a:ext uri="{FF2B5EF4-FFF2-40B4-BE49-F238E27FC236}">
                <a16:creationId xmlns:a16="http://schemas.microsoft.com/office/drawing/2014/main" id="{7D674EAE-2FD9-4E0A-AF42-C6BA5265C3BC}"/>
              </a:ext>
            </a:extLst>
          </p:cNvPr>
          <p:cNvSpPr txBox="1"/>
          <p:nvPr/>
        </p:nvSpPr>
        <p:spPr>
          <a:xfrm>
            <a:off x="935100" y="1491916"/>
            <a:ext cx="6829695" cy="1200329"/>
          </a:xfrm>
          <a:prstGeom prst="rect">
            <a:avLst/>
          </a:prstGeom>
          <a:noFill/>
        </p:spPr>
        <p:txBody>
          <a:bodyPr wrap="square" rtlCol="0">
            <a:spAutoFit/>
          </a:bodyPr>
          <a:lstStyle/>
          <a:p>
            <a:pPr algn="ctr"/>
            <a:r>
              <a:rPr lang="en-US" sz="2400" dirty="0"/>
              <a:t>How do we go from a forecast index in one location to a map which represents multiple locations with uncertainty?</a:t>
            </a:r>
          </a:p>
        </p:txBody>
      </p:sp>
      <p:pic>
        <p:nvPicPr>
          <p:cNvPr id="11" name="Picture 10">
            <a:extLst>
              <a:ext uri="{FF2B5EF4-FFF2-40B4-BE49-F238E27FC236}">
                <a16:creationId xmlns:a16="http://schemas.microsoft.com/office/drawing/2014/main" id="{AC2CF288-C26D-4CB0-A15E-05D0B9301AC3}"/>
              </a:ext>
            </a:extLst>
          </p:cNvPr>
          <p:cNvPicPr>
            <a:picLocks noChangeAspect="1"/>
          </p:cNvPicPr>
          <p:nvPr/>
        </p:nvPicPr>
        <p:blipFill>
          <a:blip r:embed="rId4"/>
          <a:stretch>
            <a:fillRect/>
          </a:stretch>
        </p:blipFill>
        <p:spPr>
          <a:xfrm>
            <a:off x="5843537" y="3455556"/>
            <a:ext cx="2863405" cy="1889935"/>
          </a:xfrm>
          <a:prstGeom prst="rect">
            <a:avLst/>
          </a:prstGeom>
        </p:spPr>
      </p:pic>
      <p:sp>
        <p:nvSpPr>
          <p:cNvPr id="12" name="Oval 11">
            <a:extLst>
              <a:ext uri="{FF2B5EF4-FFF2-40B4-BE49-F238E27FC236}">
                <a16:creationId xmlns:a16="http://schemas.microsoft.com/office/drawing/2014/main" id="{01CB9F66-3D1B-4E81-9D2A-40E5F8DF3657}"/>
              </a:ext>
            </a:extLst>
          </p:cNvPr>
          <p:cNvSpPr/>
          <p:nvPr/>
        </p:nvSpPr>
        <p:spPr>
          <a:xfrm>
            <a:off x="6368716" y="3650761"/>
            <a:ext cx="112295" cy="1191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81B329-2FC6-43CC-A496-9A6C6A8D076F}"/>
              </a:ext>
            </a:extLst>
          </p:cNvPr>
          <p:cNvCxnSpPr>
            <a:cxnSpLocks/>
            <a:stCxn id="12" idx="1"/>
          </p:cNvCxnSpPr>
          <p:nvPr/>
        </p:nvCxnSpPr>
        <p:spPr>
          <a:xfrm flipH="1" flipV="1">
            <a:off x="5563022" y="2925233"/>
            <a:ext cx="822139" cy="74297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449D47-BFAC-4931-A2E6-BD976DC51F39}"/>
              </a:ext>
            </a:extLst>
          </p:cNvPr>
          <p:cNvCxnSpPr>
            <a:cxnSpLocks/>
            <a:stCxn id="12" idx="4"/>
          </p:cNvCxnSpPr>
          <p:nvPr/>
        </p:nvCxnSpPr>
        <p:spPr>
          <a:xfrm flipH="1">
            <a:off x="5563022" y="3769895"/>
            <a:ext cx="861842" cy="221180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803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745958" y="1353553"/>
            <a:ext cx="8229600" cy="4876800"/>
          </a:xfrm>
        </p:spPr>
        <p:txBody>
          <a:bodyPr/>
          <a:lstStyle/>
          <a:p>
            <a:pPr marL="0" indent="0">
              <a:buNone/>
            </a:pPr>
            <a:r>
              <a:rPr lang="en-US" sz="2800" u="sng" dirty="0"/>
              <a:t>Separate figures</a:t>
            </a:r>
          </a:p>
          <a:p>
            <a:pPr marL="0" indent="0">
              <a:buNone/>
            </a:pPr>
            <a:r>
              <a:rPr lang="en-US" dirty="0"/>
              <a:t>Forecast Median			Confidence Interval</a:t>
            </a:r>
          </a:p>
        </p:txBody>
      </p:sp>
      <p:pic>
        <p:nvPicPr>
          <p:cNvPr id="5" name="Picture 4">
            <a:extLst>
              <a:ext uri="{FF2B5EF4-FFF2-40B4-BE49-F238E27FC236}">
                <a16:creationId xmlns:a16="http://schemas.microsoft.com/office/drawing/2014/main" id="{DED50415-A20A-48B7-9EC6-D2FCD6E35C66}"/>
              </a:ext>
            </a:extLst>
          </p:cNvPr>
          <p:cNvPicPr>
            <a:picLocks noChangeAspect="1"/>
          </p:cNvPicPr>
          <p:nvPr/>
        </p:nvPicPr>
        <p:blipFill>
          <a:blip r:embed="rId3"/>
          <a:stretch>
            <a:fillRect/>
          </a:stretch>
        </p:blipFill>
        <p:spPr>
          <a:xfrm>
            <a:off x="0" y="2227385"/>
            <a:ext cx="9144000" cy="3868615"/>
          </a:xfrm>
          <a:prstGeom prst="rect">
            <a:avLst/>
          </a:prstGeom>
        </p:spPr>
      </p:pic>
      <p:sp>
        <p:nvSpPr>
          <p:cNvPr id="6" name="TextBox 5">
            <a:extLst>
              <a:ext uri="{FF2B5EF4-FFF2-40B4-BE49-F238E27FC236}">
                <a16:creationId xmlns:a16="http://schemas.microsoft.com/office/drawing/2014/main" id="{62E0E070-D7D4-4940-84E4-DA5E0B8C504D}"/>
              </a:ext>
            </a:extLst>
          </p:cNvPr>
          <p:cNvSpPr txBox="1"/>
          <p:nvPr/>
        </p:nvSpPr>
        <p:spPr>
          <a:xfrm>
            <a:off x="4467726" y="6491608"/>
            <a:ext cx="4676274" cy="307777"/>
          </a:xfrm>
          <a:prstGeom prst="rect">
            <a:avLst/>
          </a:prstGeom>
          <a:noFill/>
        </p:spPr>
        <p:txBody>
          <a:bodyPr wrap="square" rtlCol="0">
            <a:spAutoFit/>
          </a:bodyPr>
          <a:lstStyle/>
          <a:p>
            <a:pPr algn="r"/>
            <a:r>
              <a:rPr lang="en-US" sz="1400" dirty="0"/>
              <a:t>Figure: Thomas Pinder, Lancaster University</a:t>
            </a:r>
          </a:p>
        </p:txBody>
      </p:sp>
      <p:sp>
        <p:nvSpPr>
          <p:cNvPr id="7" name="TextBox 6">
            <a:extLst>
              <a:ext uri="{FF2B5EF4-FFF2-40B4-BE49-F238E27FC236}">
                <a16:creationId xmlns:a16="http://schemas.microsoft.com/office/drawing/2014/main" id="{9B45A3A5-CEA2-4511-9F0D-BD34D502A693}"/>
              </a:ext>
            </a:extLst>
          </p:cNvPr>
          <p:cNvSpPr txBox="1"/>
          <p:nvPr/>
        </p:nvSpPr>
        <p:spPr>
          <a:xfrm>
            <a:off x="745958" y="5907188"/>
            <a:ext cx="7772400" cy="707886"/>
          </a:xfrm>
          <a:prstGeom prst="rect">
            <a:avLst/>
          </a:prstGeom>
          <a:noFill/>
        </p:spPr>
        <p:txBody>
          <a:bodyPr wrap="square" rtlCol="0">
            <a:spAutoFit/>
          </a:bodyPr>
          <a:lstStyle/>
          <a:p>
            <a:r>
              <a:rPr lang="en-US" sz="2000" dirty="0"/>
              <a:t>Side-by-side depiction of the predictive median and predictive uncertainty of Malaria prevalence in Central Africa</a:t>
            </a:r>
          </a:p>
        </p:txBody>
      </p:sp>
    </p:spTree>
    <p:extLst>
      <p:ext uri="{BB962C8B-B14F-4D97-AF65-F5344CB8AC3E}">
        <p14:creationId xmlns:p14="http://schemas.microsoft.com/office/powerpoint/2010/main" val="392604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634D6E-0DF0-46C1-9DD4-530DC1BAF622}"/>
              </a:ext>
            </a:extLst>
          </p:cNvPr>
          <p:cNvPicPr>
            <a:picLocks noChangeAspect="1"/>
          </p:cNvPicPr>
          <p:nvPr/>
        </p:nvPicPr>
        <p:blipFill rotWithShape="1">
          <a:blip r:embed="rId3"/>
          <a:srcRect b="4014"/>
          <a:stretch/>
        </p:blipFill>
        <p:spPr>
          <a:xfrm>
            <a:off x="-19717" y="2911808"/>
            <a:ext cx="8830503" cy="3856162"/>
          </a:xfrm>
          <a:prstGeom prst="rect">
            <a:avLst/>
          </a:prstGeom>
        </p:spPr>
      </p:pic>
      <p:sp>
        <p:nvSpPr>
          <p:cNvPr id="2" name="Title 1">
            <a:extLst>
              <a:ext uri="{FF2B5EF4-FFF2-40B4-BE49-F238E27FC236}">
                <a16:creationId xmlns:a16="http://schemas.microsoft.com/office/drawing/2014/main" id="{F638AC69-A8F1-4340-96E9-A41A8F62894B}"/>
              </a:ext>
            </a:extLst>
          </p:cNvPr>
          <p:cNvSpPr>
            <a:spLocks noGrp="1"/>
          </p:cNvSpPr>
          <p:nvPr>
            <p:ph type="title"/>
          </p:nvPr>
        </p:nvSpPr>
        <p:spPr>
          <a:xfrm>
            <a:off x="280735" y="306088"/>
            <a:ext cx="8229600" cy="990600"/>
          </a:xfrm>
        </p:spPr>
        <p:txBody>
          <a:bodyPr/>
          <a:lstStyle/>
          <a:p>
            <a:r>
              <a:rPr lang="en-US" dirty="0"/>
              <a:t>Incorporating uncertainty into maps</a:t>
            </a:r>
          </a:p>
        </p:txBody>
      </p:sp>
      <p:sp>
        <p:nvSpPr>
          <p:cNvPr id="3" name="Content Placeholder 2">
            <a:extLst>
              <a:ext uri="{FF2B5EF4-FFF2-40B4-BE49-F238E27FC236}">
                <a16:creationId xmlns:a16="http://schemas.microsoft.com/office/drawing/2014/main" id="{B331F276-588B-44A5-B7B9-ECA4252EAB38}"/>
              </a:ext>
            </a:extLst>
          </p:cNvPr>
          <p:cNvSpPr>
            <a:spLocks noGrp="1"/>
          </p:cNvSpPr>
          <p:nvPr>
            <p:ph idx="1"/>
          </p:nvPr>
        </p:nvSpPr>
        <p:spPr>
          <a:xfrm>
            <a:off x="1103571" y="2366372"/>
            <a:ext cx="8229600" cy="1200329"/>
          </a:xfrm>
        </p:spPr>
        <p:txBody>
          <a:bodyPr>
            <a:normAutofit/>
          </a:bodyPr>
          <a:lstStyle/>
          <a:p>
            <a:pPr marL="0" indent="0">
              <a:buNone/>
            </a:pPr>
            <a:r>
              <a:rPr lang="en-US" u="sng" dirty="0"/>
              <a:t>No Uncertainty</a:t>
            </a:r>
            <a:r>
              <a:rPr lang="en-US" dirty="0"/>
              <a:t>			</a:t>
            </a:r>
            <a:r>
              <a:rPr lang="en-US" u="sng" dirty="0"/>
              <a:t>With Uncertainty</a:t>
            </a:r>
          </a:p>
          <a:p>
            <a:pPr marL="0" indent="0">
              <a:buNone/>
            </a:pPr>
            <a:r>
              <a:rPr lang="en-US" sz="2000" dirty="0"/>
              <a:t>Forecast output			                Forecast Index</a:t>
            </a:r>
          </a:p>
        </p:txBody>
      </p:sp>
      <p:sp>
        <p:nvSpPr>
          <p:cNvPr id="6" name="TextBox 5">
            <a:extLst>
              <a:ext uri="{FF2B5EF4-FFF2-40B4-BE49-F238E27FC236}">
                <a16:creationId xmlns:a16="http://schemas.microsoft.com/office/drawing/2014/main" id="{62E0E070-D7D4-4940-84E4-DA5E0B8C504D}"/>
              </a:ext>
            </a:extLst>
          </p:cNvPr>
          <p:cNvSpPr txBox="1"/>
          <p:nvPr/>
        </p:nvSpPr>
        <p:spPr>
          <a:xfrm>
            <a:off x="4395535" y="6533983"/>
            <a:ext cx="4676274" cy="338554"/>
          </a:xfrm>
          <a:prstGeom prst="rect">
            <a:avLst/>
          </a:prstGeom>
          <a:noFill/>
        </p:spPr>
        <p:txBody>
          <a:bodyPr wrap="square" rtlCol="0">
            <a:spAutoFit/>
          </a:bodyPr>
          <a:lstStyle/>
          <a:p>
            <a:pPr algn="r"/>
            <a:r>
              <a:rPr lang="en-US" sz="1600" dirty="0"/>
              <a:t>Figure: Hobday et al. 2011</a:t>
            </a:r>
          </a:p>
        </p:txBody>
      </p:sp>
      <p:sp>
        <p:nvSpPr>
          <p:cNvPr id="8" name="TextBox 7">
            <a:extLst>
              <a:ext uri="{FF2B5EF4-FFF2-40B4-BE49-F238E27FC236}">
                <a16:creationId xmlns:a16="http://schemas.microsoft.com/office/drawing/2014/main" id="{44C6F26D-34D2-4FD7-A972-3CC435515662}"/>
              </a:ext>
            </a:extLst>
          </p:cNvPr>
          <p:cNvSpPr txBox="1"/>
          <p:nvPr/>
        </p:nvSpPr>
        <p:spPr>
          <a:xfrm>
            <a:off x="145055" y="1166043"/>
            <a:ext cx="9188116" cy="1200329"/>
          </a:xfrm>
          <a:prstGeom prst="rect">
            <a:avLst/>
          </a:prstGeom>
          <a:noFill/>
        </p:spPr>
        <p:txBody>
          <a:bodyPr wrap="square" rtlCol="0">
            <a:spAutoFit/>
          </a:bodyPr>
          <a:lstStyle/>
          <a:p>
            <a:r>
              <a:rPr lang="en-US" sz="2400" u="sng" dirty="0"/>
              <a:t>Use of Forecast Index</a:t>
            </a:r>
          </a:p>
          <a:p>
            <a:r>
              <a:rPr lang="en-US" sz="2400" dirty="0"/>
              <a:t>Forecast of a) Sea Surface Temperature (SST) which is converted into a forecast of b) habitat suitability for southern bluefish tuna </a:t>
            </a:r>
          </a:p>
        </p:txBody>
      </p:sp>
    </p:spTree>
    <p:extLst>
      <p:ext uri="{BB962C8B-B14F-4D97-AF65-F5344CB8AC3E}">
        <p14:creationId xmlns:p14="http://schemas.microsoft.com/office/powerpoint/2010/main" val="383783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E8B3-3C49-41C3-A91E-FD9E3D569621}"/>
              </a:ext>
            </a:extLst>
          </p:cNvPr>
          <p:cNvSpPr>
            <a:spLocks noGrp="1"/>
          </p:cNvSpPr>
          <p:nvPr>
            <p:ph type="title"/>
          </p:nvPr>
        </p:nvSpPr>
        <p:spPr/>
        <p:txBody>
          <a:bodyPr>
            <a:normAutofit fontScale="90000"/>
          </a:bodyPr>
          <a:lstStyle/>
          <a:p>
            <a:r>
              <a:rPr lang="en-US" dirty="0"/>
              <a:t>How do forecast visualizations influence decision-making?</a:t>
            </a:r>
          </a:p>
        </p:txBody>
      </p:sp>
      <p:sp>
        <p:nvSpPr>
          <p:cNvPr id="3" name="Content Placeholder 2">
            <a:extLst>
              <a:ext uri="{FF2B5EF4-FFF2-40B4-BE49-F238E27FC236}">
                <a16:creationId xmlns:a16="http://schemas.microsoft.com/office/drawing/2014/main" id="{76B6A664-5205-4AAA-863A-410BCBD7DE8E}"/>
              </a:ext>
            </a:extLst>
          </p:cNvPr>
          <p:cNvSpPr>
            <a:spLocks noGrp="1"/>
          </p:cNvSpPr>
          <p:nvPr>
            <p:ph idx="1"/>
          </p:nvPr>
        </p:nvSpPr>
        <p:spPr>
          <a:xfrm>
            <a:off x="457200" y="1600200"/>
            <a:ext cx="5397335" cy="4876800"/>
          </a:xfrm>
        </p:spPr>
        <p:txBody>
          <a:bodyPr>
            <a:normAutofit/>
          </a:bodyPr>
          <a:lstStyle/>
          <a:p>
            <a:endParaRPr lang="en-US" dirty="0"/>
          </a:p>
          <a:p>
            <a:r>
              <a:rPr lang="en-US" dirty="0"/>
              <a:t>Visualizations can be critical in helping forecast users understand forecasts</a:t>
            </a:r>
          </a:p>
          <a:p>
            <a:pPr marL="0" indent="0">
              <a:buNone/>
            </a:pPr>
            <a:endParaRPr lang="en-US" dirty="0"/>
          </a:p>
          <a:p>
            <a:r>
              <a:rPr lang="en-US" dirty="0"/>
              <a:t>However, the way uncertainty is represented has an influence on how people make decisions</a:t>
            </a:r>
          </a:p>
          <a:p>
            <a:endParaRPr lang="en-US" dirty="0"/>
          </a:p>
          <a:p>
            <a:r>
              <a:rPr lang="en-US" dirty="0"/>
              <a:t>Considering decision needs of a forecast user can help improve the usefulness of the visualization</a:t>
            </a:r>
          </a:p>
        </p:txBody>
      </p:sp>
      <p:pic>
        <p:nvPicPr>
          <p:cNvPr id="1026" name="Picture 2" descr="Confused Hands Up - Free photo on Pixabay">
            <a:extLst>
              <a:ext uri="{FF2B5EF4-FFF2-40B4-BE49-F238E27FC236}">
                <a16:creationId xmlns:a16="http://schemas.microsoft.com/office/drawing/2014/main" id="{3F1300E3-3B6E-49D5-AF60-B40B8BCD2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968" y="1471332"/>
            <a:ext cx="2812905" cy="18767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C0C108-31DC-4595-BFD4-0F8F2B08037D}"/>
              </a:ext>
            </a:extLst>
          </p:cNvPr>
          <p:cNvSpPr txBox="1"/>
          <p:nvPr/>
        </p:nvSpPr>
        <p:spPr>
          <a:xfrm>
            <a:off x="8337233" y="3143250"/>
            <a:ext cx="699134" cy="230832"/>
          </a:xfrm>
          <a:prstGeom prst="rect">
            <a:avLst/>
          </a:prstGeom>
          <a:noFill/>
        </p:spPr>
        <p:txBody>
          <a:bodyPr wrap="square" rtlCol="0">
            <a:spAutoFit/>
          </a:bodyPr>
          <a:lstStyle/>
          <a:p>
            <a:r>
              <a:rPr lang="en-US" sz="900" dirty="0" err="1"/>
              <a:t>Pixabay</a:t>
            </a:r>
            <a:endParaRPr lang="en-US" sz="900" dirty="0"/>
          </a:p>
        </p:txBody>
      </p:sp>
      <p:grpSp>
        <p:nvGrpSpPr>
          <p:cNvPr id="11" name="Group 10">
            <a:extLst>
              <a:ext uri="{FF2B5EF4-FFF2-40B4-BE49-F238E27FC236}">
                <a16:creationId xmlns:a16="http://schemas.microsoft.com/office/drawing/2014/main" id="{15C35329-091A-4BF4-9E96-E281A0C835D2}"/>
              </a:ext>
            </a:extLst>
          </p:cNvPr>
          <p:cNvGrpSpPr/>
          <p:nvPr/>
        </p:nvGrpSpPr>
        <p:grpSpPr>
          <a:xfrm>
            <a:off x="6092968" y="3915473"/>
            <a:ext cx="3069772" cy="1861942"/>
            <a:chOff x="6143502" y="1644477"/>
            <a:chExt cx="3069772" cy="1861942"/>
          </a:xfrm>
        </p:grpSpPr>
        <p:pic>
          <p:nvPicPr>
            <p:cNvPr id="12" name="Picture 8" descr="Presentation in consulting seminar about business strategy | Pikrepo">
              <a:extLst>
                <a:ext uri="{FF2B5EF4-FFF2-40B4-BE49-F238E27FC236}">
                  <a16:creationId xmlns:a16="http://schemas.microsoft.com/office/drawing/2014/main" id="{8C30A7F3-94D2-4C9E-856A-02DE1287A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612CDD-6452-408D-821B-029DC87445DA}"/>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
        <p:nvSpPr>
          <p:cNvPr id="5" name="TextBox 4">
            <a:extLst>
              <a:ext uri="{FF2B5EF4-FFF2-40B4-BE49-F238E27FC236}">
                <a16:creationId xmlns:a16="http://schemas.microsoft.com/office/drawing/2014/main" id="{BAA5B7EF-885F-492C-8A2C-C94D240CAEBC}"/>
              </a:ext>
            </a:extLst>
          </p:cNvPr>
          <p:cNvSpPr txBox="1"/>
          <p:nvPr/>
        </p:nvSpPr>
        <p:spPr>
          <a:xfrm>
            <a:off x="5380383" y="6398075"/>
            <a:ext cx="4464367" cy="646331"/>
          </a:xfrm>
          <a:prstGeom prst="rect">
            <a:avLst/>
          </a:prstGeom>
          <a:noFill/>
        </p:spPr>
        <p:txBody>
          <a:bodyPr wrap="square" rtlCol="0">
            <a:spAutoFit/>
          </a:bodyPr>
          <a:lstStyle/>
          <a:p>
            <a:r>
              <a:rPr lang="en-US" dirty="0"/>
              <a:t>Ramos et al. 2013, Cheong et al. 2016</a:t>
            </a:r>
          </a:p>
          <a:p>
            <a:endParaRPr lang="en-US" dirty="0"/>
          </a:p>
        </p:txBody>
      </p:sp>
    </p:spTree>
    <p:extLst>
      <p:ext uri="{BB962C8B-B14F-4D97-AF65-F5344CB8AC3E}">
        <p14:creationId xmlns:p14="http://schemas.microsoft.com/office/powerpoint/2010/main" val="42938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boat, outdoor, lake&#10;&#10;Description automatically generated">
            <a:extLst>
              <a:ext uri="{FF2B5EF4-FFF2-40B4-BE49-F238E27FC236}">
                <a16:creationId xmlns:a16="http://schemas.microsoft.com/office/drawing/2014/main" id="{73099D4E-DB00-45BF-B50E-938654338C82}"/>
              </a:ext>
            </a:extLst>
          </p:cNvPr>
          <p:cNvPicPr>
            <a:picLocks noChangeAspect="1"/>
          </p:cNvPicPr>
          <p:nvPr/>
        </p:nvPicPr>
        <p:blipFill>
          <a:blip r:embed="rId3"/>
          <a:stretch>
            <a:fillRect/>
          </a:stretch>
        </p:blipFill>
        <p:spPr>
          <a:xfrm>
            <a:off x="0" y="4298868"/>
            <a:ext cx="9144000" cy="2559131"/>
          </a:xfrm>
          <a:prstGeom prst="rect">
            <a:avLst/>
          </a:prstGeom>
        </p:spPr>
      </p:pic>
      <p:sp>
        <p:nvSpPr>
          <p:cNvPr id="2" name="Title 1"/>
          <p:cNvSpPr>
            <a:spLocks noGrp="1"/>
          </p:cNvSpPr>
          <p:nvPr>
            <p:ph type="title"/>
          </p:nvPr>
        </p:nvSpPr>
        <p:spPr>
          <a:xfrm>
            <a:off x="0" y="369403"/>
            <a:ext cx="8686800" cy="990600"/>
          </a:xfrm>
        </p:spPr>
        <p:txBody>
          <a:bodyPr>
            <a:normAutofit/>
          </a:bodyPr>
          <a:lstStyle/>
          <a:p>
            <a:r>
              <a:rPr lang="en-US" dirty="0"/>
              <a:t> Our focal question:</a:t>
            </a:r>
          </a:p>
        </p:txBody>
      </p:sp>
      <p:sp>
        <p:nvSpPr>
          <p:cNvPr id="6" name="Rectangle 5">
            <a:extLst>
              <a:ext uri="{FF2B5EF4-FFF2-40B4-BE49-F238E27FC236}">
                <a16:creationId xmlns:a16="http://schemas.microsoft.com/office/drawing/2014/main" id="{5D3B5112-929C-4971-837B-83DCC7254433}"/>
              </a:ext>
            </a:extLst>
          </p:cNvPr>
          <p:cNvSpPr/>
          <p:nvPr/>
        </p:nvSpPr>
        <p:spPr>
          <a:xfrm>
            <a:off x="0" y="1536774"/>
            <a:ext cx="9144001" cy="2585323"/>
          </a:xfrm>
          <a:prstGeom prst="rect">
            <a:avLst/>
          </a:prstGeom>
        </p:spPr>
        <p:txBody>
          <a:bodyPr wrap="square">
            <a:spAutoFit/>
          </a:bodyPr>
          <a:lstStyle/>
          <a:p>
            <a:pPr marL="457200" marR="0" indent="-228600" algn="ctr">
              <a:spcBef>
                <a:spcPts val="400"/>
              </a:spcBef>
              <a:spcAft>
                <a:spcPts val="600"/>
              </a:spcAft>
            </a:pPr>
            <a:r>
              <a:rPr lang="en-US" sz="5400" dirty="0">
                <a:effectLst/>
                <a:latin typeface="Calibri" panose="020F0502020204030204" pitchFamily="34" charset="0"/>
                <a:ea typeface="MS Gothic" panose="020B0609070205080204" pitchFamily="49" charset="-128"/>
                <a:cs typeface="Times New Roman" panose="02020603050405020304" pitchFamily="18" charset="0"/>
              </a:rPr>
              <a:t>How can ecological forecasts and their visualizations aid in decision-making?</a:t>
            </a:r>
          </a:p>
        </p:txBody>
      </p:sp>
      <p:sp>
        <p:nvSpPr>
          <p:cNvPr id="9" name="TextBox 8">
            <a:extLst>
              <a:ext uri="{FF2B5EF4-FFF2-40B4-BE49-F238E27FC236}">
                <a16:creationId xmlns:a16="http://schemas.microsoft.com/office/drawing/2014/main" id="{74F0BACC-5D09-43C1-B60E-A476CE26FB08}"/>
              </a:ext>
            </a:extLst>
          </p:cNvPr>
          <p:cNvSpPr txBox="1"/>
          <p:nvPr/>
        </p:nvSpPr>
        <p:spPr>
          <a:xfrm>
            <a:off x="6311900" y="6488597"/>
            <a:ext cx="2794000" cy="307777"/>
          </a:xfrm>
          <a:prstGeom prst="rect">
            <a:avLst/>
          </a:prstGeom>
          <a:noFill/>
        </p:spPr>
        <p:txBody>
          <a:bodyPr wrap="square" rtlCol="0">
            <a:spAutoFit/>
          </a:bodyPr>
          <a:lstStyle/>
          <a:p>
            <a:pPr algn="r"/>
            <a:r>
              <a:rPr lang="en-US" sz="1400" dirty="0">
                <a:solidFill>
                  <a:schemeClr val="bg1"/>
                </a:solidFill>
              </a:rPr>
              <a:t>Image: WVWA</a:t>
            </a:r>
          </a:p>
        </p:txBody>
      </p:sp>
    </p:spTree>
    <p:extLst>
      <p:ext uri="{BB962C8B-B14F-4D97-AF65-F5344CB8AC3E}">
        <p14:creationId xmlns:p14="http://schemas.microsoft.com/office/powerpoint/2010/main" val="266878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Learning objectives</a:t>
            </a:r>
          </a:p>
        </p:txBody>
      </p:sp>
      <p:sp>
        <p:nvSpPr>
          <p:cNvPr id="3" name="Content Placeholder 2"/>
          <p:cNvSpPr>
            <a:spLocks noGrp="1"/>
          </p:cNvSpPr>
          <p:nvPr>
            <p:ph sz="half" idx="1"/>
          </p:nvPr>
        </p:nvSpPr>
        <p:spPr>
          <a:xfrm>
            <a:off x="178905" y="1524000"/>
            <a:ext cx="4469295" cy="4718304"/>
          </a:xfrm>
        </p:spPr>
        <p:txBody>
          <a:bodyPr>
            <a:noAutofit/>
          </a:bodyPr>
          <a:lstStyle/>
          <a:p>
            <a:pPr lvl="0">
              <a:lnSpc>
                <a:spcPct val="90000"/>
              </a:lnSpc>
            </a:pPr>
            <a:r>
              <a:rPr lang="en-US" sz="2400" dirty="0"/>
              <a:t>Describe what ecological forecasts are and how they are used </a:t>
            </a:r>
          </a:p>
          <a:p>
            <a:pPr lvl="0">
              <a:lnSpc>
                <a:spcPct val="90000"/>
              </a:lnSpc>
            </a:pPr>
            <a:r>
              <a:rPr lang="en-US" sz="2400" dirty="0"/>
              <a:t>Identify the components of a structured decision</a:t>
            </a:r>
          </a:p>
          <a:p>
            <a:pPr lvl="0">
              <a:lnSpc>
                <a:spcPct val="90000"/>
              </a:lnSpc>
            </a:pPr>
            <a:r>
              <a:rPr lang="en-US" sz="2400" dirty="0"/>
              <a:t>Discuss how forecast uncertainty relates to decision-making </a:t>
            </a:r>
          </a:p>
          <a:p>
            <a:pPr lvl="0">
              <a:lnSpc>
                <a:spcPct val="90000"/>
              </a:lnSpc>
            </a:pPr>
            <a:r>
              <a:rPr lang="en-US" sz="2400" dirty="0"/>
              <a:t>Match forecast user needs with forecasting decision support </a:t>
            </a:r>
          </a:p>
          <a:p>
            <a:pPr lvl="0">
              <a:lnSpc>
                <a:spcPct val="90000"/>
              </a:lnSpc>
            </a:pPr>
            <a:r>
              <a:rPr lang="en-US" sz="2400" dirty="0"/>
              <a:t>Identify different ways to represent uncertainty in a visualization </a:t>
            </a:r>
          </a:p>
          <a:p>
            <a:pPr lvl="0">
              <a:lnSpc>
                <a:spcPct val="90000"/>
              </a:lnSpc>
            </a:pPr>
            <a:r>
              <a:rPr lang="en-US" sz="2400" dirty="0"/>
              <a:t>Create visualizations tailored to specific forecast users</a:t>
            </a:r>
          </a:p>
        </p:txBody>
      </p:sp>
      <p:pic>
        <p:nvPicPr>
          <p:cNvPr id="5" name="Picture 4">
            <a:extLst>
              <a:ext uri="{FF2B5EF4-FFF2-40B4-BE49-F238E27FC236}">
                <a16:creationId xmlns:a16="http://schemas.microsoft.com/office/drawing/2014/main" id="{355E970A-F740-4291-B523-69670912BEAF}"/>
              </a:ext>
            </a:extLst>
          </p:cNvPr>
          <p:cNvPicPr>
            <a:picLocks noChangeAspect="1"/>
          </p:cNvPicPr>
          <p:nvPr/>
        </p:nvPicPr>
        <p:blipFill>
          <a:blip r:embed="rId3"/>
          <a:stretch>
            <a:fillRect/>
          </a:stretch>
        </p:blipFill>
        <p:spPr>
          <a:xfrm>
            <a:off x="4752830" y="1617726"/>
            <a:ext cx="4212265" cy="3622547"/>
          </a:xfrm>
          <a:prstGeom prst="rect">
            <a:avLst/>
          </a:prstGeom>
          <a:noFill/>
        </p:spPr>
      </p:pic>
    </p:spTree>
    <p:extLst>
      <p:ext uri="{BB962C8B-B14F-4D97-AF65-F5344CB8AC3E}">
        <p14:creationId xmlns:p14="http://schemas.microsoft.com/office/powerpoint/2010/main" val="6260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63BC-FE8B-CF49-B043-B419100D57BE}"/>
              </a:ext>
            </a:extLst>
          </p:cNvPr>
          <p:cNvSpPr>
            <a:spLocks noGrp="1"/>
          </p:cNvSpPr>
          <p:nvPr>
            <p:ph type="title"/>
          </p:nvPr>
        </p:nvSpPr>
        <p:spPr/>
        <p:txBody>
          <a:bodyPr/>
          <a:lstStyle/>
          <a:p>
            <a:r>
              <a:rPr lang="en-US" dirty="0"/>
              <a:t>Three ways to run this module</a:t>
            </a:r>
          </a:p>
        </p:txBody>
      </p:sp>
      <p:sp>
        <p:nvSpPr>
          <p:cNvPr id="3" name="Content Placeholder 2">
            <a:extLst>
              <a:ext uri="{FF2B5EF4-FFF2-40B4-BE49-F238E27FC236}">
                <a16:creationId xmlns:a16="http://schemas.microsoft.com/office/drawing/2014/main" id="{3D80CD1F-5783-6E45-A8EF-83E21CE15F7E}"/>
              </a:ext>
            </a:extLst>
          </p:cNvPr>
          <p:cNvSpPr>
            <a:spLocks noGrp="1"/>
          </p:cNvSpPr>
          <p:nvPr>
            <p:ph idx="1"/>
          </p:nvPr>
        </p:nvSpPr>
        <p:spPr/>
        <p:txBody>
          <a:bodyPr>
            <a:normAutofit/>
          </a:bodyPr>
          <a:lstStyle/>
          <a:p>
            <a:pPr marL="457200" indent="-457200">
              <a:buFont typeface="+mj-lt"/>
              <a:buAutoNum type="arabicPeriod"/>
            </a:pPr>
            <a:r>
              <a:rPr lang="en-US" b="1" i="1" dirty="0"/>
              <a:t>Recommended method</a:t>
            </a:r>
            <a:r>
              <a:rPr lang="en-US" dirty="0"/>
              <a:t>: Shiny app website: </a:t>
            </a:r>
            <a:r>
              <a:rPr lang="en-IE" b="1" dirty="0">
                <a:hlinkClick r:id="rId3">
                  <a:extLst>
                    <a:ext uri="{A12FA001-AC4F-418D-AE19-62706E023703}">
                      <ahyp:hlinkClr xmlns:ahyp="http://schemas.microsoft.com/office/drawing/2018/hyperlinkcolor" val="tx"/>
                    </a:ext>
                  </a:extLst>
                </a:hlinkClick>
              </a:rPr>
              <a:t>https://macrosystemseddie.shinyapps.io/module8/</a:t>
            </a:r>
            <a:endParaRPr lang="en-IE" b="1" dirty="0"/>
          </a:p>
          <a:p>
            <a:pPr lvl="2"/>
            <a:r>
              <a:rPr lang="en-US" dirty="0"/>
              <a:t>Will time out after 15 minutes, so important to save your work as you go!</a:t>
            </a:r>
            <a:endParaRPr lang="en-IE" b="1" dirty="0"/>
          </a:p>
          <a:p>
            <a:pPr marL="457200" indent="-457200">
              <a:buFont typeface="+mj-lt"/>
              <a:buAutoNum type="arabicPeriod"/>
            </a:pPr>
            <a:r>
              <a:rPr lang="en-US" dirty="0"/>
              <a:t>Download and run the app locally from GitHub: </a:t>
            </a:r>
            <a:r>
              <a:rPr lang="en-US" b="1" u="sng" dirty="0"/>
              <a:t>https://github.com/MacrosystemsEDDIE/module8</a:t>
            </a:r>
          </a:p>
          <a:p>
            <a:pPr lvl="2"/>
            <a:r>
              <a:rPr lang="en-US" dirty="0"/>
              <a:t>Initial download requires internet but then can run module offline</a:t>
            </a:r>
          </a:p>
          <a:p>
            <a:pPr lvl="2"/>
            <a:r>
              <a:rPr lang="en-US" dirty="0"/>
              <a:t>Need R and R Studio installed</a:t>
            </a:r>
          </a:p>
          <a:p>
            <a:pPr marL="457200" indent="-457200">
              <a:buFont typeface="+mj-lt"/>
              <a:buAutoNum type="arabicPeriod"/>
            </a:pPr>
            <a:r>
              <a:rPr lang="en-US" dirty="0"/>
              <a:t>Binder website:    </a:t>
            </a:r>
            <a:r>
              <a:rPr lang="en-US" b="1" u="sng" dirty="0"/>
              <a:t>https://mybinder.org/v2/zenodo/10.5281/zenodo.7074674/?urlpath=shiny/app/</a:t>
            </a:r>
          </a:p>
          <a:p>
            <a:pPr lvl="1"/>
            <a:r>
              <a:rPr lang="en-US" dirty="0"/>
              <a:t>Cannot support many simultaneous users</a:t>
            </a:r>
          </a:p>
          <a:p>
            <a:pPr marL="274320" lvl="1" indent="0">
              <a:buNone/>
            </a:pPr>
            <a:r>
              <a:rPr lang="en-US" i="1" dirty="0"/>
              <a:t>Regardless of which method you use, all options will give you the same module activities!</a:t>
            </a:r>
          </a:p>
        </p:txBody>
      </p:sp>
    </p:spTree>
    <p:extLst>
      <p:ext uri="{BB962C8B-B14F-4D97-AF65-F5344CB8AC3E}">
        <p14:creationId xmlns:p14="http://schemas.microsoft.com/office/powerpoint/2010/main" val="277488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lstStyle/>
          <a:p>
            <a:r>
              <a:rPr lang="en-IE" dirty="0"/>
              <a:t>The module can be accessed at: </a:t>
            </a:r>
            <a:r>
              <a:rPr lang="en-IE" sz="1600"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sz="1600" dirty="0">
              <a:solidFill>
                <a:srgbClr val="0070C0"/>
              </a:solidFill>
            </a:endParaRPr>
          </a:p>
          <a:p>
            <a:endParaRPr lang="en-IE" sz="1600" dirty="0">
              <a:solidFill>
                <a:srgbClr val="0070C0"/>
              </a:solidFill>
            </a:endParaRPr>
          </a:p>
          <a:p>
            <a:r>
              <a:rPr lang="en-IE" dirty="0"/>
              <a:t>This is an interactive webpage </a:t>
            </a:r>
            <a:r>
              <a:rPr lang="en-US" dirty="0"/>
              <a:t>built using R</a:t>
            </a:r>
          </a:p>
          <a:p>
            <a:endParaRPr lang="en-US" dirty="0"/>
          </a:p>
          <a:p>
            <a:r>
              <a:rPr lang="en-US" dirty="0"/>
              <a:t>It has interactive plots and embedded options which allow you to make decisions using forecast output, and answer questions</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576" y="1227397"/>
            <a:ext cx="3944685" cy="1586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5C6F8A-B5DB-49F0-856D-77DDA7D549F7}"/>
              </a:ext>
            </a:extLst>
          </p:cNvPr>
          <p:cNvPicPr>
            <a:picLocks noChangeAspect="1"/>
          </p:cNvPicPr>
          <p:nvPr/>
        </p:nvPicPr>
        <p:blipFill>
          <a:blip r:embed="rId5"/>
          <a:stretch>
            <a:fillRect/>
          </a:stretch>
        </p:blipFill>
        <p:spPr>
          <a:xfrm>
            <a:off x="4953576" y="3110948"/>
            <a:ext cx="3944685" cy="3213652"/>
          </a:xfrm>
          <a:prstGeom prst="rect">
            <a:avLst/>
          </a:prstGeom>
          <a:ln>
            <a:solidFill>
              <a:schemeClr val="tx1"/>
            </a:solidFill>
          </a:ln>
        </p:spPr>
      </p:pic>
    </p:spTree>
    <p:extLst>
      <p:ext uri="{BB962C8B-B14F-4D97-AF65-F5344CB8AC3E}">
        <p14:creationId xmlns:p14="http://schemas.microsoft.com/office/powerpoint/2010/main" val="186749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8B36-5A32-4B1A-AEE1-73F0E17D86B5}"/>
              </a:ext>
            </a:extLst>
          </p:cNvPr>
          <p:cNvSpPr>
            <a:spLocks noGrp="1"/>
          </p:cNvSpPr>
          <p:nvPr>
            <p:ph type="title"/>
          </p:nvPr>
        </p:nvSpPr>
        <p:spPr/>
        <p:txBody>
          <a:bodyPr/>
          <a:lstStyle/>
          <a:p>
            <a:r>
              <a:rPr lang="en-US" dirty="0"/>
              <a:t>Why are forecasts made?</a:t>
            </a:r>
          </a:p>
        </p:txBody>
      </p:sp>
      <p:sp>
        <p:nvSpPr>
          <p:cNvPr id="3" name="Content Placeholder 2">
            <a:extLst>
              <a:ext uri="{FF2B5EF4-FFF2-40B4-BE49-F238E27FC236}">
                <a16:creationId xmlns:a16="http://schemas.microsoft.com/office/drawing/2014/main" id="{5B2FEFF3-310E-4A75-AC5A-7F26A85861D6}"/>
              </a:ext>
            </a:extLst>
          </p:cNvPr>
          <p:cNvSpPr>
            <a:spLocks noGrp="1"/>
          </p:cNvSpPr>
          <p:nvPr>
            <p:ph idx="1"/>
          </p:nvPr>
        </p:nvSpPr>
        <p:spPr>
          <a:xfrm>
            <a:off x="457200" y="1600200"/>
            <a:ext cx="5829300" cy="4876800"/>
          </a:xfrm>
        </p:spPr>
        <p:txBody>
          <a:bodyPr/>
          <a:lstStyle/>
          <a:p>
            <a:r>
              <a:rPr lang="en-US" dirty="0"/>
              <a:t>Ecosystem variability is changing worldwide as a result of human pressures (e.g., climate and land use change)</a:t>
            </a:r>
          </a:p>
          <a:p>
            <a:endParaRPr lang="en-US" dirty="0"/>
          </a:p>
          <a:p>
            <a:r>
              <a:rPr lang="en-US" dirty="0"/>
              <a:t>Because of this, ecological forecasts are critical for:</a:t>
            </a:r>
          </a:p>
          <a:p>
            <a:pPr lvl="1"/>
            <a:r>
              <a:rPr lang="en-US" dirty="0"/>
              <a:t>Improving scientific understanding of ecological processes</a:t>
            </a:r>
          </a:p>
          <a:p>
            <a:pPr lvl="1"/>
            <a:r>
              <a:rPr lang="en-US" dirty="0"/>
              <a:t>Aiding in natural resource management</a:t>
            </a:r>
          </a:p>
          <a:p>
            <a:pPr lvl="1"/>
            <a:r>
              <a:rPr lang="en-US" dirty="0"/>
              <a:t>Enhancing the ability of the public to make decisions regarding natural resources</a:t>
            </a:r>
          </a:p>
        </p:txBody>
      </p:sp>
      <p:grpSp>
        <p:nvGrpSpPr>
          <p:cNvPr id="5" name="Group 4">
            <a:extLst>
              <a:ext uri="{FF2B5EF4-FFF2-40B4-BE49-F238E27FC236}">
                <a16:creationId xmlns:a16="http://schemas.microsoft.com/office/drawing/2014/main" id="{C9D9DEE1-0373-4601-AEC2-D9C73E274931}"/>
              </a:ext>
            </a:extLst>
          </p:cNvPr>
          <p:cNvGrpSpPr/>
          <p:nvPr/>
        </p:nvGrpSpPr>
        <p:grpSpPr>
          <a:xfrm>
            <a:off x="6706858" y="1022089"/>
            <a:ext cx="2063069" cy="5295597"/>
            <a:chOff x="6386183" y="868181"/>
            <a:chExt cx="2256106" cy="5791095"/>
          </a:xfrm>
        </p:grpSpPr>
        <p:grpSp>
          <p:nvGrpSpPr>
            <p:cNvPr id="6" name="Group 5">
              <a:extLst>
                <a:ext uri="{FF2B5EF4-FFF2-40B4-BE49-F238E27FC236}">
                  <a16:creationId xmlns:a16="http://schemas.microsoft.com/office/drawing/2014/main" id="{13CD3C85-E700-4D92-B425-5872AEAD4A52}"/>
                </a:ext>
              </a:extLst>
            </p:cNvPr>
            <p:cNvGrpSpPr/>
            <p:nvPr/>
          </p:nvGrpSpPr>
          <p:grpSpPr>
            <a:xfrm>
              <a:off x="6401279" y="5002610"/>
              <a:ext cx="2180526" cy="1656666"/>
              <a:chOff x="6251590" y="3874115"/>
              <a:chExt cx="2588975" cy="1941732"/>
            </a:xfrm>
          </p:grpSpPr>
          <p:pic>
            <p:nvPicPr>
              <p:cNvPr id="13" name="Picture 10" descr="Algal bloom">
                <a:extLst>
                  <a:ext uri="{FF2B5EF4-FFF2-40B4-BE49-F238E27FC236}">
                    <a16:creationId xmlns:a16="http://schemas.microsoft.com/office/drawing/2014/main" id="{26C0A76C-8B19-489B-A036-CAD33D20BC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51590" y="3874115"/>
                <a:ext cx="2588975" cy="194173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BF13BA3-3B1C-4461-9602-79834093F6D8}"/>
                  </a:ext>
                </a:extLst>
              </p:cNvPr>
              <p:cNvSpPr/>
              <p:nvPr/>
            </p:nvSpPr>
            <p:spPr>
              <a:xfrm>
                <a:off x="8328886" y="5585015"/>
                <a:ext cx="511679" cy="230832"/>
              </a:xfrm>
              <a:prstGeom prst="rect">
                <a:avLst/>
              </a:prstGeom>
            </p:spPr>
            <p:txBody>
              <a:bodyPr wrap="none">
                <a:spAutoFit/>
              </a:bodyPr>
              <a:lstStyle/>
              <a:p>
                <a:r>
                  <a:rPr lang="en-US" sz="900" dirty="0">
                    <a:solidFill>
                      <a:schemeClr val="bg1"/>
                    </a:solidFill>
                  </a:rPr>
                  <a:t>NOAA</a:t>
                </a:r>
              </a:p>
            </p:txBody>
          </p:sp>
        </p:grpSp>
        <p:grpSp>
          <p:nvGrpSpPr>
            <p:cNvPr id="7" name="Group 6">
              <a:extLst>
                <a:ext uri="{FF2B5EF4-FFF2-40B4-BE49-F238E27FC236}">
                  <a16:creationId xmlns:a16="http://schemas.microsoft.com/office/drawing/2014/main" id="{DD2C6585-9B74-4296-8686-E7BAD4F9EDD1}"/>
                </a:ext>
              </a:extLst>
            </p:cNvPr>
            <p:cNvGrpSpPr/>
            <p:nvPr/>
          </p:nvGrpSpPr>
          <p:grpSpPr>
            <a:xfrm>
              <a:off x="6386184" y="868181"/>
              <a:ext cx="2256105" cy="1656667"/>
              <a:chOff x="6508103" y="3017127"/>
              <a:chExt cx="2256105" cy="1656667"/>
            </a:xfrm>
          </p:grpSpPr>
          <p:pic>
            <p:nvPicPr>
              <p:cNvPr id="11" name="Picture 10" descr="A tree in a forest&#10;&#10;Description automatically generated">
                <a:extLst>
                  <a:ext uri="{FF2B5EF4-FFF2-40B4-BE49-F238E27FC236}">
                    <a16:creationId xmlns:a16="http://schemas.microsoft.com/office/drawing/2014/main" id="{7DFD9147-69F3-45BB-8A65-DBDB6476E038}"/>
                  </a:ext>
                </a:extLst>
              </p:cNvPr>
              <p:cNvPicPr>
                <a:picLocks noChangeAspect="1"/>
              </p:cNvPicPr>
              <p:nvPr/>
            </p:nvPicPr>
            <p:blipFill>
              <a:blip r:embed="rId4"/>
              <a:stretch>
                <a:fillRect/>
              </a:stretch>
            </p:blipFill>
            <p:spPr>
              <a:xfrm>
                <a:off x="6508103" y="3017127"/>
                <a:ext cx="2208889" cy="1656667"/>
              </a:xfrm>
              <a:prstGeom prst="rect">
                <a:avLst/>
              </a:prstGeom>
            </p:spPr>
          </p:pic>
          <p:sp>
            <p:nvSpPr>
              <p:cNvPr id="12" name="Rectangle 11">
                <a:extLst>
                  <a:ext uri="{FF2B5EF4-FFF2-40B4-BE49-F238E27FC236}">
                    <a16:creationId xmlns:a16="http://schemas.microsoft.com/office/drawing/2014/main" id="{E378A6C6-7AD3-4914-B9C6-13503CA929A5}"/>
                  </a:ext>
                </a:extLst>
              </p:cNvPr>
              <p:cNvSpPr/>
              <p:nvPr/>
            </p:nvSpPr>
            <p:spPr>
              <a:xfrm>
                <a:off x="7515148" y="4442962"/>
                <a:ext cx="1249060" cy="230832"/>
              </a:xfrm>
              <a:prstGeom prst="rect">
                <a:avLst/>
              </a:prstGeom>
            </p:spPr>
            <p:txBody>
              <a:bodyPr wrap="none">
                <a:spAutoFit/>
              </a:bodyPr>
              <a:lstStyle/>
              <a:p>
                <a:r>
                  <a:rPr lang="en-US" sz="900" dirty="0">
                    <a:solidFill>
                      <a:schemeClr val="bg1"/>
                    </a:solidFill>
                  </a:rPr>
                  <a:t>Wikimedia commons</a:t>
                </a:r>
              </a:p>
            </p:txBody>
          </p:sp>
        </p:grpSp>
        <p:grpSp>
          <p:nvGrpSpPr>
            <p:cNvPr id="8" name="Group 7">
              <a:extLst>
                <a:ext uri="{FF2B5EF4-FFF2-40B4-BE49-F238E27FC236}">
                  <a16:creationId xmlns:a16="http://schemas.microsoft.com/office/drawing/2014/main" id="{D7393B8E-4955-4F0B-A34D-8EF27BAEA8D6}"/>
                </a:ext>
              </a:extLst>
            </p:cNvPr>
            <p:cNvGrpSpPr/>
            <p:nvPr/>
          </p:nvGrpSpPr>
          <p:grpSpPr>
            <a:xfrm>
              <a:off x="6386183" y="2935395"/>
              <a:ext cx="2210717" cy="1656667"/>
              <a:chOff x="6506274" y="4957588"/>
              <a:chExt cx="2210717" cy="1656667"/>
            </a:xfrm>
          </p:grpSpPr>
          <p:pic>
            <p:nvPicPr>
              <p:cNvPr id="9" name="Picture 8" descr="A close up of a flower&#10;&#10;Description automatically generated">
                <a:extLst>
                  <a:ext uri="{FF2B5EF4-FFF2-40B4-BE49-F238E27FC236}">
                    <a16:creationId xmlns:a16="http://schemas.microsoft.com/office/drawing/2014/main" id="{0413AC11-50CA-42E8-B182-5197145C9559}"/>
                  </a:ext>
                </a:extLst>
              </p:cNvPr>
              <p:cNvPicPr>
                <a:picLocks noChangeAspect="1"/>
              </p:cNvPicPr>
              <p:nvPr/>
            </p:nvPicPr>
            <p:blipFill rotWithShape="1">
              <a:blip r:embed="rId5"/>
              <a:srcRect r="11166"/>
              <a:stretch/>
            </p:blipFill>
            <p:spPr>
              <a:xfrm>
                <a:off x="6506274" y="4957588"/>
                <a:ext cx="2208889" cy="1656667"/>
              </a:xfrm>
              <a:prstGeom prst="rect">
                <a:avLst/>
              </a:prstGeom>
            </p:spPr>
          </p:pic>
          <p:sp>
            <p:nvSpPr>
              <p:cNvPr id="10" name="Rectangle 9">
                <a:extLst>
                  <a:ext uri="{FF2B5EF4-FFF2-40B4-BE49-F238E27FC236}">
                    <a16:creationId xmlns:a16="http://schemas.microsoft.com/office/drawing/2014/main" id="{3AF05149-DE5A-402D-8A06-3FA01E54B947}"/>
                  </a:ext>
                </a:extLst>
              </p:cNvPr>
              <p:cNvSpPr/>
              <p:nvPr/>
            </p:nvSpPr>
            <p:spPr>
              <a:xfrm>
                <a:off x="8141192" y="6383423"/>
                <a:ext cx="575799" cy="230832"/>
              </a:xfrm>
              <a:prstGeom prst="rect">
                <a:avLst/>
              </a:prstGeom>
            </p:spPr>
            <p:txBody>
              <a:bodyPr wrap="none">
                <a:spAutoFit/>
              </a:bodyPr>
              <a:lstStyle/>
              <a:p>
                <a:r>
                  <a:rPr lang="en-US" sz="900" dirty="0" err="1">
                    <a:solidFill>
                      <a:schemeClr val="bg1"/>
                    </a:solidFill>
                  </a:rPr>
                  <a:t>Pikrepo</a:t>
                </a:r>
                <a:endParaRPr lang="en-US" sz="900" dirty="0">
                  <a:solidFill>
                    <a:schemeClr val="bg1"/>
                  </a:solidFill>
                </a:endParaRPr>
              </a:p>
            </p:txBody>
          </p:sp>
        </p:grpSp>
      </p:grpSp>
    </p:spTree>
    <p:extLst>
      <p:ext uri="{BB962C8B-B14F-4D97-AF65-F5344CB8AC3E}">
        <p14:creationId xmlns:p14="http://schemas.microsoft.com/office/powerpoint/2010/main" val="1695344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chor="ctr">
            <a:normAutofit/>
          </a:bodyPr>
          <a:lstStyle/>
          <a:p>
            <a:r>
              <a:rPr lang="en-US" dirty="0"/>
              <a:t> Activity A: Explore an ecological forecast</a:t>
            </a:r>
          </a:p>
        </p:txBody>
      </p:sp>
      <p:sp>
        <p:nvSpPr>
          <p:cNvPr id="4" name="Content Placeholder 2">
            <a:extLst>
              <a:ext uri="{FF2B5EF4-FFF2-40B4-BE49-F238E27FC236}">
                <a16:creationId xmlns:a16="http://schemas.microsoft.com/office/drawing/2014/main" id="{39F0BA11-1484-497A-96B6-6BBD2499070E}"/>
              </a:ext>
            </a:extLst>
          </p:cNvPr>
          <p:cNvSpPr>
            <a:spLocks noGrp="1"/>
          </p:cNvSpPr>
          <p:nvPr>
            <p:ph sz="half" idx="1"/>
          </p:nvPr>
        </p:nvSpPr>
        <p:spPr>
          <a:xfrm>
            <a:off x="457200" y="1673352"/>
            <a:ext cx="4038600" cy="4718304"/>
          </a:xfrm>
        </p:spPr>
        <p:txBody>
          <a:bodyPr>
            <a:normAutofit/>
          </a:bodyPr>
          <a:lstStyle/>
          <a:p>
            <a:pPr marL="0" indent="0">
              <a:lnSpc>
                <a:spcPct val="90000"/>
              </a:lnSpc>
              <a:spcBef>
                <a:spcPts val="0"/>
              </a:spcBef>
              <a:spcAft>
                <a:spcPts val="600"/>
              </a:spcAft>
              <a:buNone/>
            </a:pPr>
            <a:r>
              <a:rPr lang="en-US" sz="2400" dirty="0"/>
              <a:t>Within the Module 8 Shiny App, work in pairs:</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Choose an ecological forecast visualization to analyze</a:t>
            </a:r>
          </a:p>
          <a:p>
            <a:pPr marL="457200" indent="-457200">
              <a:lnSpc>
                <a:spcPct val="90000"/>
              </a:lnSpc>
              <a:spcBef>
                <a:spcPts val="0"/>
              </a:spcBef>
              <a:spcAft>
                <a:spcPts val="600"/>
              </a:spcAft>
              <a:buClr>
                <a:schemeClr val="tx2">
                  <a:lumMod val="75000"/>
                </a:schemeClr>
              </a:buClr>
              <a:buFont typeface="+mj-lt"/>
              <a:buAutoNum type="arabicParenR"/>
            </a:pPr>
            <a:r>
              <a:rPr lang="en-US" sz="2400" dirty="0"/>
              <a:t>Compare your forecast with your partner to analyze in Objective 2 </a:t>
            </a:r>
          </a:p>
          <a:p>
            <a:pPr marL="457200" indent="-457200">
              <a:lnSpc>
                <a:spcPct val="90000"/>
              </a:lnSpc>
              <a:spcBef>
                <a:spcPts val="0"/>
              </a:spcBef>
              <a:spcAft>
                <a:spcPts val="600"/>
              </a:spcAft>
              <a:buClr>
                <a:schemeClr val="tx2">
                  <a:lumMod val="75000"/>
                </a:schemeClr>
              </a:buClr>
              <a:buFont typeface="+mj-lt"/>
              <a:buAutoNum type="arabicParenR"/>
            </a:pPr>
            <a:r>
              <a:rPr lang="en-US" sz="2400" dirty="0"/>
              <a:t>Save your answers within the Shiny App using the ‘Download user input’ button at the bottom of the app!</a:t>
            </a:r>
          </a:p>
        </p:txBody>
      </p:sp>
      <p:pic>
        <p:nvPicPr>
          <p:cNvPr id="9" name="Picture 8">
            <a:extLst>
              <a:ext uri="{FF2B5EF4-FFF2-40B4-BE49-F238E27FC236}">
                <a16:creationId xmlns:a16="http://schemas.microsoft.com/office/drawing/2014/main" id="{0785ACB3-0B71-45A9-A4BA-537717C824EF}"/>
              </a:ext>
            </a:extLst>
          </p:cNvPr>
          <p:cNvPicPr>
            <a:picLocks noChangeAspect="1"/>
          </p:cNvPicPr>
          <p:nvPr/>
        </p:nvPicPr>
        <p:blipFill>
          <a:blip r:embed="rId3"/>
          <a:stretch>
            <a:fillRect/>
          </a:stretch>
        </p:blipFill>
        <p:spPr>
          <a:xfrm>
            <a:off x="4648202" y="1524000"/>
            <a:ext cx="4152898" cy="3019158"/>
          </a:xfrm>
          <a:prstGeom prst="rect">
            <a:avLst/>
          </a:prstGeom>
        </p:spPr>
      </p:pic>
      <p:grpSp>
        <p:nvGrpSpPr>
          <p:cNvPr id="13" name="Group 12">
            <a:extLst>
              <a:ext uri="{FF2B5EF4-FFF2-40B4-BE49-F238E27FC236}">
                <a16:creationId xmlns:a16="http://schemas.microsoft.com/office/drawing/2014/main" id="{9CF3BF66-42BD-4243-B220-222A6D02154C}"/>
              </a:ext>
            </a:extLst>
          </p:cNvPr>
          <p:cNvGrpSpPr/>
          <p:nvPr/>
        </p:nvGrpSpPr>
        <p:grpSpPr>
          <a:xfrm>
            <a:off x="4495800" y="4543158"/>
            <a:ext cx="4191001" cy="1997850"/>
            <a:chOff x="4495800" y="4543158"/>
            <a:chExt cx="4191001" cy="1997850"/>
          </a:xfrm>
        </p:grpSpPr>
        <p:pic>
          <p:nvPicPr>
            <p:cNvPr id="11" name="Picture 10">
              <a:extLst>
                <a:ext uri="{FF2B5EF4-FFF2-40B4-BE49-F238E27FC236}">
                  <a16:creationId xmlns:a16="http://schemas.microsoft.com/office/drawing/2014/main" id="{2D03EF20-15B4-47CF-A5F0-21BE4E95B9A5}"/>
                </a:ext>
              </a:extLst>
            </p:cNvPr>
            <p:cNvPicPr>
              <a:picLocks noChangeAspect="1"/>
            </p:cNvPicPr>
            <p:nvPr/>
          </p:nvPicPr>
          <p:blipFill>
            <a:blip r:embed="rId4"/>
            <a:stretch>
              <a:fillRect/>
            </a:stretch>
          </p:blipFill>
          <p:spPr>
            <a:xfrm>
              <a:off x="4648203" y="4543158"/>
              <a:ext cx="4038598" cy="1945721"/>
            </a:xfrm>
            <a:prstGeom prst="rect">
              <a:avLst/>
            </a:prstGeom>
          </p:spPr>
        </p:pic>
        <p:sp>
          <p:nvSpPr>
            <p:cNvPr id="12" name="Rectangle 11">
              <a:extLst>
                <a:ext uri="{FF2B5EF4-FFF2-40B4-BE49-F238E27FC236}">
                  <a16:creationId xmlns:a16="http://schemas.microsoft.com/office/drawing/2014/main" id="{82A19B38-158E-4D1A-8CAA-7EBB93F8A954}"/>
                </a:ext>
              </a:extLst>
            </p:cNvPr>
            <p:cNvSpPr/>
            <p:nvPr/>
          </p:nvSpPr>
          <p:spPr>
            <a:xfrm>
              <a:off x="4495800" y="6042991"/>
              <a:ext cx="1825487" cy="498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80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5" y="533400"/>
            <a:ext cx="8686800" cy="990600"/>
          </a:xfrm>
        </p:spPr>
        <p:txBody>
          <a:bodyPr anchor="ctr">
            <a:noAutofit/>
          </a:bodyPr>
          <a:lstStyle/>
          <a:p>
            <a:pPr>
              <a:lnSpc>
                <a:spcPct val="90000"/>
              </a:lnSpc>
            </a:pPr>
            <a:r>
              <a:rPr lang="en-US" dirty="0"/>
              <a:t>Activity B: Make decisions using an ecological forecast</a:t>
            </a:r>
          </a:p>
        </p:txBody>
      </p:sp>
      <p:sp>
        <p:nvSpPr>
          <p:cNvPr id="3" name="Content Placeholder 2"/>
          <p:cNvSpPr>
            <a:spLocks noGrp="1"/>
          </p:cNvSpPr>
          <p:nvPr>
            <p:ph sz="half" idx="1"/>
          </p:nvPr>
        </p:nvSpPr>
        <p:spPr>
          <a:xfrm>
            <a:off x="274983" y="1872857"/>
            <a:ext cx="4297017" cy="4718304"/>
          </a:xfrm>
        </p:spPr>
        <p:txBody>
          <a:bodyPr>
            <a:noAutofit/>
          </a:bodyPr>
          <a:lstStyle/>
          <a:p>
            <a:pPr marL="457200" indent="-457200">
              <a:lnSpc>
                <a:spcPct val="90000"/>
              </a:lnSpc>
              <a:spcBef>
                <a:spcPts val="0"/>
              </a:spcBef>
              <a:spcAft>
                <a:spcPts val="1200"/>
              </a:spcAft>
              <a:buFont typeface="+mj-lt"/>
              <a:buAutoNum type="arabicParenR"/>
            </a:pPr>
            <a:r>
              <a:rPr lang="en-US" sz="2200" dirty="0"/>
              <a:t>Identify the factors affecting your decision in Objective 3</a:t>
            </a:r>
          </a:p>
          <a:p>
            <a:pPr marL="457200" indent="-457200">
              <a:lnSpc>
                <a:spcPct val="90000"/>
              </a:lnSpc>
              <a:spcBef>
                <a:spcPts val="0"/>
              </a:spcBef>
              <a:spcAft>
                <a:spcPts val="1200"/>
              </a:spcAft>
              <a:buFont typeface="+mj-lt"/>
              <a:buAutoNum type="arabicParenR"/>
            </a:pPr>
            <a:r>
              <a:rPr lang="en-US" sz="2200" dirty="0"/>
              <a:t>Make decisions with two different visualizations in Objective 4a and 4b</a:t>
            </a:r>
          </a:p>
          <a:p>
            <a:pPr marL="457200" indent="-457200">
              <a:lnSpc>
                <a:spcPct val="90000"/>
              </a:lnSpc>
              <a:spcBef>
                <a:spcPts val="0"/>
              </a:spcBef>
              <a:spcAft>
                <a:spcPts val="1200"/>
              </a:spcAft>
              <a:buFont typeface="+mj-lt"/>
              <a:buAutoNum type="arabicParenR"/>
            </a:pPr>
            <a:r>
              <a:rPr lang="en-US" sz="2200" dirty="0"/>
              <a:t>Discuss forecast uncertainty and your decisions in Objective 5</a:t>
            </a:r>
          </a:p>
          <a:p>
            <a:pPr marL="457200" indent="-457200">
              <a:lnSpc>
                <a:spcPct val="90000"/>
              </a:lnSpc>
              <a:spcBef>
                <a:spcPts val="0"/>
              </a:spcBef>
              <a:spcAft>
                <a:spcPts val="1200"/>
              </a:spcAft>
              <a:buFont typeface="+mj-lt"/>
              <a:buAutoNum type="arabicParenR"/>
            </a:pPr>
            <a:r>
              <a:rPr lang="en-US" sz="2200" dirty="0"/>
              <a:t>Save your answers within the Shiny App using the ‘Download user input’ button at the bottom of the app!</a:t>
            </a:r>
          </a:p>
        </p:txBody>
      </p:sp>
      <p:pic>
        <p:nvPicPr>
          <p:cNvPr id="6" name="Picture 5">
            <a:extLst>
              <a:ext uri="{FF2B5EF4-FFF2-40B4-BE49-F238E27FC236}">
                <a16:creationId xmlns:a16="http://schemas.microsoft.com/office/drawing/2014/main" id="{FA99FB99-E0CA-4556-A648-A9BAF0D67301}"/>
              </a:ext>
            </a:extLst>
          </p:cNvPr>
          <p:cNvPicPr>
            <a:picLocks noChangeAspect="1"/>
          </p:cNvPicPr>
          <p:nvPr/>
        </p:nvPicPr>
        <p:blipFill>
          <a:blip r:embed="rId3"/>
          <a:stretch>
            <a:fillRect/>
          </a:stretch>
        </p:blipFill>
        <p:spPr>
          <a:xfrm>
            <a:off x="4876503" y="2368113"/>
            <a:ext cx="3883186" cy="2680987"/>
          </a:xfrm>
          <a:prstGeom prst="rect">
            <a:avLst/>
          </a:prstGeom>
        </p:spPr>
      </p:pic>
    </p:spTree>
    <p:extLst>
      <p:ext uri="{BB962C8B-B14F-4D97-AF65-F5344CB8AC3E}">
        <p14:creationId xmlns:p14="http://schemas.microsoft.com/office/powerpoint/2010/main" val="171017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502658"/>
            <a:ext cx="9144000" cy="990600"/>
          </a:xfrm>
        </p:spPr>
        <p:txBody>
          <a:bodyPr>
            <a:noAutofit/>
          </a:bodyPr>
          <a:lstStyle/>
          <a:p>
            <a:r>
              <a:rPr lang="en-US" dirty="0"/>
              <a:t>Activity C: Create a customized visualization for a specific forecast user</a:t>
            </a:r>
          </a:p>
        </p:txBody>
      </p:sp>
      <p:sp>
        <p:nvSpPr>
          <p:cNvPr id="3" name="Content Placeholder 2"/>
          <p:cNvSpPr>
            <a:spLocks noGrp="1"/>
          </p:cNvSpPr>
          <p:nvPr>
            <p:ph idx="1"/>
          </p:nvPr>
        </p:nvSpPr>
        <p:spPr>
          <a:xfrm>
            <a:off x="371060" y="1771202"/>
            <a:ext cx="4399723" cy="4912366"/>
          </a:xfrm>
        </p:spPr>
        <p:txBody>
          <a:bodyPr>
            <a:noAutofit/>
          </a:bodyPr>
          <a:lstStyle/>
          <a:p>
            <a:pPr marL="457200" indent="-457200">
              <a:spcBef>
                <a:spcPts val="0"/>
              </a:spcBef>
              <a:spcAft>
                <a:spcPts val="400"/>
              </a:spcAft>
              <a:buFont typeface="+mj-lt"/>
              <a:buAutoNum type="arabicParenR"/>
            </a:pPr>
            <a:r>
              <a:rPr lang="en-US" dirty="0"/>
              <a:t>Choose a forecast user in Objective 6 </a:t>
            </a:r>
          </a:p>
          <a:p>
            <a:pPr marL="457200" indent="-457200">
              <a:spcBef>
                <a:spcPts val="0"/>
              </a:spcBef>
              <a:spcAft>
                <a:spcPts val="400"/>
              </a:spcAft>
              <a:buFont typeface="+mj-lt"/>
              <a:buAutoNum type="arabicParenR"/>
            </a:pPr>
            <a:r>
              <a:rPr lang="en-US" dirty="0"/>
              <a:t>Get to know your forecast output in Objective 7</a:t>
            </a:r>
          </a:p>
          <a:p>
            <a:pPr marL="457200" indent="-457200">
              <a:spcBef>
                <a:spcPts val="0"/>
              </a:spcBef>
              <a:spcAft>
                <a:spcPts val="400"/>
              </a:spcAft>
              <a:buFont typeface="+mj-lt"/>
              <a:buAutoNum type="arabicParenR"/>
            </a:pPr>
            <a:r>
              <a:rPr lang="en-US" dirty="0"/>
              <a:t>Create a customized visualization for your forecast user in Objective 8</a:t>
            </a:r>
          </a:p>
          <a:p>
            <a:pPr marL="457200" indent="-457200">
              <a:spcBef>
                <a:spcPts val="0"/>
              </a:spcBef>
              <a:spcAft>
                <a:spcPts val="400"/>
              </a:spcAft>
              <a:buFont typeface="+mj-lt"/>
              <a:buAutoNum type="arabicParenR"/>
            </a:pPr>
            <a:r>
              <a:rPr lang="en-US" dirty="0"/>
              <a:t>Save your answers within the Shiny App using the ‘Download user input’ button at the bottom of the app!</a:t>
            </a:r>
          </a:p>
          <a:p>
            <a:pPr marL="457200" indent="-457200">
              <a:spcBef>
                <a:spcPts val="0"/>
              </a:spcBef>
              <a:spcAft>
                <a:spcPts val="400"/>
              </a:spcAft>
              <a:buFont typeface="+mj-lt"/>
              <a:buAutoNum type="arabicParenR"/>
            </a:pPr>
            <a:endParaRPr lang="en-US" dirty="0"/>
          </a:p>
          <a:p>
            <a:pPr marL="457200" indent="-457200">
              <a:spcBef>
                <a:spcPts val="0"/>
              </a:spcBef>
              <a:spcAft>
                <a:spcPts val="400"/>
              </a:spcAft>
              <a:buFont typeface="+mj-lt"/>
              <a:buAutoNum type="arabicParenR"/>
            </a:pPr>
            <a:endParaRPr lang="en-US" dirty="0"/>
          </a:p>
        </p:txBody>
      </p:sp>
      <p:pic>
        <p:nvPicPr>
          <p:cNvPr id="7" name="Picture 6">
            <a:extLst>
              <a:ext uri="{FF2B5EF4-FFF2-40B4-BE49-F238E27FC236}">
                <a16:creationId xmlns:a16="http://schemas.microsoft.com/office/drawing/2014/main" id="{A4728829-A827-453F-926E-BBB7304E6583}"/>
              </a:ext>
            </a:extLst>
          </p:cNvPr>
          <p:cNvPicPr>
            <a:picLocks noChangeAspect="1"/>
          </p:cNvPicPr>
          <p:nvPr/>
        </p:nvPicPr>
        <p:blipFill>
          <a:blip r:embed="rId3"/>
          <a:stretch>
            <a:fillRect/>
          </a:stretch>
        </p:blipFill>
        <p:spPr>
          <a:xfrm>
            <a:off x="5078944" y="2447062"/>
            <a:ext cx="3806070" cy="2944535"/>
          </a:xfrm>
          <a:prstGeom prst="rect">
            <a:avLst/>
          </a:prstGeom>
        </p:spPr>
      </p:pic>
    </p:spTree>
    <p:extLst>
      <p:ext uri="{BB962C8B-B14F-4D97-AF65-F5344CB8AC3E}">
        <p14:creationId xmlns:p14="http://schemas.microsoft.com/office/powerpoint/2010/main" val="123198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F73F9-C1C0-415B-B591-CB019B8240EF}"/>
              </a:ext>
            </a:extLst>
          </p:cNvPr>
          <p:cNvPicPr>
            <a:picLocks noChangeAspect="1"/>
          </p:cNvPicPr>
          <p:nvPr/>
        </p:nvPicPr>
        <p:blipFill>
          <a:blip r:embed="rId2"/>
          <a:stretch>
            <a:fillRect/>
          </a:stretch>
        </p:blipFill>
        <p:spPr>
          <a:xfrm>
            <a:off x="297735" y="1500618"/>
            <a:ext cx="8548529" cy="4053291"/>
          </a:xfrm>
          <a:prstGeom prst="rect">
            <a:avLst/>
          </a:prstGeom>
          <a:ln>
            <a:solidFill>
              <a:schemeClr val="tx1"/>
            </a:solidFill>
          </a:ln>
        </p:spPr>
      </p:pic>
      <p:sp>
        <p:nvSpPr>
          <p:cNvPr id="2" name="Title 1">
            <a:extLst>
              <a:ext uri="{FF2B5EF4-FFF2-40B4-BE49-F238E27FC236}">
                <a16:creationId xmlns:a16="http://schemas.microsoft.com/office/drawing/2014/main" id="{A97E18B7-A5F4-411E-96FC-C4656013962F}"/>
              </a:ext>
            </a:extLst>
          </p:cNvPr>
          <p:cNvSpPr>
            <a:spLocks noGrp="1"/>
          </p:cNvSpPr>
          <p:nvPr>
            <p:ph type="title"/>
          </p:nvPr>
        </p:nvSpPr>
        <p:spPr/>
        <p:txBody>
          <a:bodyPr/>
          <a:lstStyle/>
          <a:p>
            <a:r>
              <a:rPr lang="en-IE" dirty="0"/>
              <a:t>Saving plots</a:t>
            </a:r>
          </a:p>
        </p:txBody>
      </p:sp>
      <p:sp>
        <p:nvSpPr>
          <p:cNvPr id="5" name="Content Placeholder 2">
            <a:extLst>
              <a:ext uri="{FF2B5EF4-FFF2-40B4-BE49-F238E27FC236}">
                <a16:creationId xmlns:a16="http://schemas.microsoft.com/office/drawing/2014/main" id="{4263BDCB-95BF-45AE-922E-B6F8D356D06D}"/>
              </a:ext>
            </a:extLst>
          </p:cNvPr>
          <p:cNvSpPr txBox="1">
            <a:spLocks/>
          </p:cNvSpPr>
          <p:nvPr/>
        </p:nvSpPr>
        <p:spPr>
          <a:xfrm>
            <a:off x="457200" y="5837658"/>
            <a:ext cx="5101043" cy="973884"/>
          </a:xfrm>
          <a:prstGeom prst="rect">
            <a:avLst/>
          </a:prstGeom>
          <a:ln w="26425" cap="flat" cmpd="sng" algn="ctr">
            <a:solidFill>
              <a:schemeClr val="tx1"/>
            </a:solid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dk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dk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dk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dk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dk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dk1"/>
                </a:solidFill>
                <a:latin typeface="+mn-lt"/>
                <a:ea typeface="+mn-ea"/>
                <a:cs typeface="+mn-cs"/>
              </a:defRPr>
            </a:lvl9pPr>
          </a:lstStyle>
          <a:p>
            <a:pPr marL="0" indent="0">
              <a:buFont typeface="Arial" pitchFamily="34" charset="0"/>
              <a:buNone/>
            </a:pPr>
            <a:r>
              <a:rPr lang="en-IE" dirty="0"/>
              <a:t>Save plots for </a:t>
            </a:r>
            <a:r>
              <a:rPr lang="en-IE"/>
              <a:t>downloading with </a:t>
            </a:r>
            <a:r>
              <a:rPr lang="en-IE" dirty="0"/>
              <a:t>your </a:t>
            </a:r>
            <a:r>
              <a:rPr lang="en-IE"/>
              <a:t>final report</a:t>
            </a:r>
            <a:endParaRPr lang="en-IE" dirty="0"/>
          </a:p>
        </p:txBody>
      </p:sp>
      <p:cxnSp>
        <p:nvCxnSpPr>
          <p:cNvPr id="6" name="Straight Arrow Connector 5">
            <a:extLst>
              <a:ext uri="{FF2B5EF4-FFF2-40B4-BE49-F238E27FC236}">
                <a16:creationId xmlns:a16="http://schemas.microsoft.com/office/drawing/2014/main" id="{459D8ACF-01F7-4487-8D12-E2DDBF26C0FB}"/>
              </a:ext>
            </a:extLst>
          </p:cNvPr>
          <p:cNvCxnSpPr>
            <a:cxnSpLocks/>
            <a:stCxn id="5" idx="0"/>
          </p:cNvCxnSpPr>
          <p:nvPr/>
        </p:nvCxnSpPr>
        <p:spPr>
          <a:xfrm flipV="1">
            <a:off x="3007722" y="5357382"/>
            <a:ext cx="2491735" cy="4802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windows hand pointer icon png">
            <a:extLst>
              <a:ext uri="{FF2B5EF4-FFF2-40B4-BE49-F238E27FC236}">
                <a16:creationId xmlns:a16="http://schemas.microsoft.com/office/drawing/2014/main" id="{CF3EB263-08C9-4BEE-821A-12267D8A6B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57" b="93663" l="10000" r="90000">
                        <a14:foregroundMark x1="36707" y1="23194" x2="35366" y2="47402"/>
                        <a14:foregroundMark x1="35366" y1="47402" x2="48415" y2="67554"/>
                        <a14:foregroundMark x1="48415" y1="67554" x2="52073" y2="69708"/>
                        <a14:foregroundMark x1="37195" y1="75792" x2="37927" y2="64385"/>
                        <a14:foregroundMark x1="37927" y1="64385" x2="38902" y2="62484"/>
                        <a14:foregroundMark x1="50976" y1="81369" x2="66463" y2="65653"/>
                        <a14:foregroundMark x1="66463" y1="65653" x2="77805" y2="59316"/>
                        <a14:foregroundMark x1="77805" y1="59316" x2="81463" y2="53359"/>
                        <a14:foregroundMark x1="81463" y1="53359" x2="80488" y2="45881"/>
                        <a14:foregroundMark x1="80488" y1="45881" x2="79512" y2="44994"/>
                        <a14:foregroundMark x1="71951" y1="56147" x2="67927" y2="47022"/>
                        <a14:foregroundMark x1="67927" y1="47022" x2="66951" y2="39670"/>
                        <a14:foregroundMark x1="66951" y1="39670" x2="66463" y2="39544"/>
                        <a14:foregroundMark x1="54634" y1="34728" x2="53902" y2="56401"/>
                        <a14:foregroundMark x1="53902" y1="56401" x2="55610" y2="61343"/>
                        <a14:foregroundMark x1="41585" y1="14068" x2="44146" y2="54499"/>
                        <a14:foregroundMark x1="45244" y1="90748" x2="55610" y2="90368"/>
                        <a14:foregroundMark x1="55610" y1="90368" x2="64756" y2="90494"/>
                        <a14:foregroundMark x1="64756" y1="90494" x2="72561" y2="89987"/>
                        <a14:foregroundMark x1="72561" y1="89987" x2="77317" y2="87706"/>
                        <a14:foregroundMark x1="72317" y1="93663" x2="50366" y2="93663"/>
                        <a14:foregroundMark x1="42073" y1="72624" x2="44634" y2="79975"/>
                        <a14:foregroundMark x1="44634" y1="79975" x2="54756" y2="84918"/>
                        <a14:foregroundMark x1="54756" y1="84918" x2="65122" y2="86692"/>
                        <a14:foregroundMark x1="65122" y1="86692" x2="68171" y2="86058"/>
                        <a14:foregroundMark x1="77561" y1="66033" x2="71341" y2="78454"/>
                        <a14:foregroundMark x1="71341" y1="78454" x2="70122" y2="79468"/>
                        <a14:foregroundMark x1="25976" y1="50824" x2="35488" y2="63498"/>
                        <a14:foregroundMark x1="42683" y1="5957" x2="42683" y2="7351"/>
                      </a14:backgroundRemoval>
                    </a14:imgEffect>
                  </a14:imgLayer>
                </a14:imgProps>
              </a:ext>
              <a:ext uri="{28A0092B-C50C-407E-A947-70E740481C1C}">
                <a14:useLocalDpi xmlns:a14="http://schemas.microsoft.com/office/drawing/2010/main" val="0"/>
              </a:ext>
            </a:extLst>
          </a:blip>
          <a:srcRect/>
          <a:stretch>
            <a:fillRect/>
          </a:stretch>
        </p:blipFill>
        <p:spPr bwMode="auto">
          <a:xfrm>
            <a:off x="5499457" y="5204982"/>
            <a:ext cx="316794"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4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IE" dirty="0"/>
              <a:t>Saving &amp; Resuming Progress</a:t>
            </a:r>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207010" y="1600200"/>
            <a:ext cx="4300221" cy="4876800"/>
          </a:xfrm>
        </p:spPr>
        <p:txBody>
          <a:bodyPr>
            <a:normAutofit fontScale="92500" lnSpcReduction="20000"/>
          </a:bodyPr>
          <a:lstStyle/>
          <a:p>
            <a:pPr marL="0" indent="0">
              <a:buNone/>
            </a:pPr>
            <a:r>
              <a:rPr lang="en-IE" dirty="0"/>
              <a:t>Saving Progress</a:t>
            </a:r>
          </a:p>
          <a:p>
            <a:pPr marL="457200" indent="-457200">
              <a:buFont typeface="+mj-lt"/>
              <a:buAutoNum type="arabicPeriod"/>
            </a:pPr>
            <a:r>
              <a:rPr lang="en-IE" dirty="0"/>
              <a:t>Scroll to bottom of the page</a:t>
            </a:r>
          </a:p>
          <a:p>
            <a:pPr marL="457200" indent="-457200">
              <a:buFont typeface="+mj-lt"/>
              <a:buAutoNum type="arabicPeriod"/>
            </a:pPr>
            <a:r>
              <a:rPr lang="en-IE" dirty="0"/>
              <a:t>Click on the “Save Progress” button. An ‘.</a:t>
            </a:r>
            <a:r>
              <a:rPr lang="en-IE" dirty="0" err="1"/>
              <a:t>eddie</a:t>
            </a:r>
            <a:r>
              <a:rPr lang="en-IE" dirty="0"/>
              <a:t>’ file will download. Your computer might prompt you to open this in R. This will not work, it only works for uploading to the Shiny app</a:t>
            </a:r>
          </a:p>
          <a:p>
            <a:pPr marL="457200" indent="-457200">
              <a:buFont typeface="+mj-lt"/>
              <a:buAutoNum type="arabicPeriod"/>
            </a:pPr>
            <a:r>
              <a:rPr lang="en-IE" dirty="0"/>
              <a:t>Store this file somewhere safe on your computer</a:t>
            </a:r>
          </a:p>
          <a:p>
            <a:pPr marL="0" indent="0">
              <a:buNone/>
            </a:pPr>
            <a:r>
              <a:rPr lang="en-IE" dirty="0"/>
              <a:t>Resuming progress</a:t>
            </a:r>
          </a:p>
          <a:p>
            <a:pPr marL="457200" indent="-457200">
              <a:buFont typeface="+mj-lt"/>
              <a:buAutoNum type="arabicPeriod"/>
            </a:pPr>
            <a:r>
              <a:rPr lang="en-IE" dirty="0"/>
              <a:t>Scroll to the top of the page</a:t>
            </a:r>
          </a:p>
          <a:p>
            <a:pPr marL="457200" indent="-457200">
              <a:buFont typeface="+mj-lt"/>
              <a:buAutoNum type="arabicPeriod"/>
            </a:pPr>
            <a:r>
              <a:rPr lang="en-IE" dirty="0"/>
              <a:t>Upload the ‘.</a:t>
            </a:r>
            <a:r>
              <a:rPr lang="en-IE" dirty="0" err="1"/>
              <a:t>eddie</a:t>
            </a:r>
            <a:r>
              <a:rPr lang="en-IE" dirty="0"/>
              <a:t>’ file</a:t>
            </a:r>
          </a:p>
          <a:p>
            <a:pPr marL="457200" indent="-457200">
              <a:buFont typeface="+mj-lt"/>
              <a:buAutoNum type="arabicPeriod"/>
            </a:pPr>
            <a:r>
              <a:rPr lang="en-IE" dirty="0"/>
              <a:t>This will populate your  saved text answers and saved parameters</a:t>
            </a:r>
          </a:p>
          <a:p>
            <a:pPr marL="457200" indent="-457200">
              <a:buFont typeface="+mj-lt"/>
              <a:buAutoNum type="arabicPeriod"/>
            </a:pPr>
            <a:endParaRPr lang="en-IE" dirty="0"/>
          </a:p>
        </p:txBody>
      </p:sp>
      <p:pic>
        <p:nvPicPr>
          <p:cNvPr id="12" name="Picture 11">
            <a:extLst>
              <a:ext uri="{FF2B5EF4-FFF2-40B4-BE49-F238E27FC236}">
                <a16:creationId xmlns:a16="http://schemas.microsoft.com/office/drawing/2014/main" id="{BAF5A4CA-438C-4465-86F0-B6A320340358}"/>
              </a:ext>
            </a:extLst>
          </p:cNvPr>
          <p:cNvPicPr>
            <a:picLocks noChangeAspect="1"/>
          </p:cNvPicPr>
          <p:nvPr/>
        </p:nvPicPr>
        <p:blipFill>
          <a:blip r:embed="rId2"/>
          <a:stretch>
            <a:fillRect/>
          </a:stretch>
        </p:blipFill>
        <p:spPr>
          <a:xfrm>
            <a:off x="4938936" y="1612481"/>
            <a:ext cx="3810000" cy="1355845"/>
          </a:xfrm>
          <a:prstGeom prst="rect">
            <a:avLst/>
          </a:prstGeom>
          <a:ln w="19050">
            <a:solidFill>
              <a:schemeClr val="accent1"/>
            </a:solidFill>
          </a:ln>
        </p:spPr>
      </p:pic>
      <p:pic>
        <p:nvPicPr>
          <p:cNvPr id="14" name="Picture 13">
            <a:extLst>
              <a:ext uri="{FF2B5EF4-FFF2-40B4-BE49-F238E27FC236}">
                <a16:creationId xmlns:a16="http://schemas.microsoft.com/office/drawing/2014/main" id="{3168DD53-EF58-44BE-95CD-F8119E8A657E}"/>
              </a:ext>
            </a:extLst>
          </p:cNvPr>
          <p:cNvPicPr>
            <a:picLocks noChangeAspect="1"/>
          </p:cNvPicPr>
          <p:nvPr/>
        </p:nvPicPr>
        <p:blipFill>
          <a:blip r:embed="rId3"/>
          <a:stretch>
            <a:fillRect/>
          </a:stretch>
        </p:blipFill>
        <p:spPr>
          <a:xfrm>
            <a:off x="5048018" y="4414954"/>
            <a:ext cx="3476625" cy="1971675"/>
          </a:xfrm>
          <a:prstGeom prst="rect">
            <a:avLst/>
          </a:prstGeom>
          <a:ln w="19050">
            <a:solidFill>
              <a:schemeClr val="tx1"/>
            </a:solidFill>
          </a:ln>
        </p:spPr>
      </p:pic>
      <p:sp>
        <p:nvSpPr>
          <p:cNvPr id="5" name="Rectangle 4">
            <a:extLst>
              <a:ext uri="{FF2B5EF4-FFF2-40B4-BE49-F238E27FC236}">
                <a16:creationId xmlns:a16="http://schemas.microsoft.com/office/drawing/2014/main" id="{BA23F4C3-A911-4DEE-97C6-DAC5318DCD86}"/>
              </a:ext>
            </a:extLst>
          </p:cNvPr>
          <p:cNvSpPr/>
          <p:nvPr/>
        </p:nvSpPr>
        <p:spPr>
          <a:xfrm>
            <a:off x="5708667" y="1976660"/>
            <a:ext cx="1659182" cy="6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57DB6BC3-ED4F-4FF2-9595-74EC4E55DF21}"/>
              </a:ext>
            </a:extLst>
          </p:cNvPr>
          <p:cNvCxnSpPr>
            <a:cxnSpLocks/>
          </p:cNvCxnSpPr>
          <p:nvPr/>
        </p:nvCxnSpPr>
        <p:spPr>
          <a:xfrm flipV="1">
            <a:off x="4123652" y="2311316"/>
            <a:ext cx="1536919" cy="409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FFD87A1-8934-40AC-B33E-E394DF400500}"/>
              </a:ext>
            </a:extLst>
          </p:cNvPr>
          <p:cNvSpPr/>
          <p:nvPr/>
        </p:nvSpPr>
        <p:spPr>
          <a:xfrm>
            <a:off x="5062532" y="5393261"/>
            <a:ext cx="1963783" cy="601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9" name="Straight Arrow Connector 8">
            <a:extLst>
              <a:ext uri="{FF2B5EF4-FFF2-40B4-BE49-F238E27FC236}">
                <a16:creationId xmlns:a16="http://schemas.microsoft.com/office/drawing/2014/main" id="{B210DFFF-16FF-41EB-B3D2-6B9BD0B7EEE2}"/>
              </a:ext>
            </a:extLst>
          </p:cNvPr>
          <p:cNvCxnSpPr>
            <a:cxnSpLocks/>
            <a:endCxn id="6" idx="1"/>
          </p:cNvCxnSpPr>
          <p:nvPr/>
        </p:nvCxnSpPr>
        <p:spPr>
          <a:xfrm>
            <a:off x="3525613" y="5393261"/>
            <a:ext cx="1536919" cy="3005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9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5D5F-5823-4D4A-8026-31874B307281}"/>
              </a:ext>
            </a:extLst>
          </p:cNvPr>
          <p:cNvSpPr>
            <a:spLocks noGrp="1"/>
          </p:cNvSpPr>
          <p:nvPr>
            <p:ph type="title"/>
          </p:nvPr>
        </p:nvSpPr>
        <p:spPr/>
        <p:txBody>
          <a:bodyPr/>
          <a:lstStyle/>
          <a:p>
            <a:r>
              <a:rPr lang="en-US" dirty="0"/>
              <a:t>Downloading the Report</a:t>
            </a:r>
            <a:endParaRPr lang="en-IE" dirty="0"/>
          </a:p>
        </p:txBody>
      </p:sp>
      <p:sp>
        <p:nvSpPr>
          <p:cNvPr id="3" name="Content Placeholder 2">
            <a:extLst>
              <a:ext uri="{FF2B5EF4-FFF2-40B4-BE49-F238E27FC236}">
                <a16:creationId xmlns:a16="http://schemas.microsoft.com/office/drawing/2014/main" id="{54067A24-7A80-4CC1-BC70-50CF20ECCAF4}"/>
              </a:ext>
            </a:extLst>
          </p:cNvPr>
          <p:cNvSpPr>
            <a:spLocks noGrp="1"/>
          </p:cNvSpPr>
          <p:nvPr>
            <p:ph idx="1"/>
          </p:nvPr>
        </p:nvSpPr>
        <p:spPr>
          <a:xfrm>
            <a:off x="457201" y="1600200"/>
            <a:ext cx="4114800" cy="5257800"/>
          </a:xfrm>
        </p:spPr>
        <p:txBody>
          <a:bodyPr>
            <a:normAutofit/>
          </a:bodyPr>
          <a:lstStyle/>
          <a:p>
            <a:pPr marL="457200" indent="-457200">
              <a:buFont typeface="+mj-lt"/>
              <a:buAutoNum type="arabicPeriod"/>
            </a:pPr>
            <a:r>
              <a:rPr lang="en-IE" dirty="0"/>
              <a:t>Navigate to the “Introduction” tab</a:t>
            </a:r>
          </a:p>
          <a:p>
            <a:pPr marL="457200" indent="-457200">
              <a:buFont typeface="+mj-lt"/>
              <a:buAutoNum type="arabicPeriod"/>
            </a:pPr>
            <a:r>
              <a:rPr lang="en-IE" dirty="0"/>
              <a:t>Scroll down to “Save your progress” section</a:t>
            </a:r>
          </a:p>
          <a:p>
            <a:pPr marL="457200" indent="-457200">
              <a:buFont typeface="+mj-lt"/>
              <a:buAutoNum type="arabicPeriod"/>
            </a:pPr>
            <a:r>
              <a:rPr lang="en-IE" dirty="0"/>
              <a:t>Click on the “Generate Report (.docx)” button.</a:t>
            </a:r>
          </a:p>
          <a:p>
            <a:pPr marL="457200" indent="-457200">
              <a:buFont typeface="+mj-lt"/>
              <a:buAutoNum type="arabicPeriod"/>
            </a:pPr>
            <a:r>
              <a:rPr lang="en-IE" dirty="0"/>
              <a:t>Then the “Download Report” button will appear. Click this to download the report with answer and plots embedded within a Word document to your computer.</a:t>
            </a:r>
          </a:p>
        </p:txBody>
      </p:sp>
      <p:pic>
        <p:nvPicPr>
          <p:cNvPr id="5" name="Picture 4">
            <a:extLst>
              <a:ext uri="{FF2B5EF4-FFF2-40B4-BE49-F238E27FC236}">
                <a16:creationId xmlns:a16="http://schemas.microsoft.com/office/drawing/2014/main" id="{6FD8C7C6-64EE-4570-BD0B-6DB8B59AB5E1}"/>
              </a:ext>
            </a:extLst>
          </p:cNvPr>
          <p:cNvPicPr>
            <a:picLocks noChangeAspect="1"/>
          </p:cNvPicPr>
          <p:nvPr/>
        </p:nvPicPr>
        <p:blipFill>
          <a:blip r:embed="rId3"/>
          <a:stretch>
            <a:fillRect/>
          </a:stretch>
        </p:blipFill>
        <p:spPr>
          <a:xfrm>
            <a:off x="4793615" y="1732280"/>
            <a:ext cx="4171846" cy="3776980"/>
          </a:xfrm>
          <a:prstGeom prst="rect">
            <a:avLst/>
          </a:prstGeom>
          <a:ln w="12700">
            <a:solidFill>
              <a:schemeClr val="tx1"/>
            </a:solidFill>
          </a:ln>
        </p:spPr>
      </p:pic>
      <p:sp>
        <p:nvSpPr>
          <p:cNvPr id="6" name="Rectangle 5">
            <a:extLst>
              <a:ext uri="{FF2B5EF4-FFF2-40B4-BE49-F238E27FC236}">
                <a16:creationId xmlns:a16="http://schemas.microsoft.com/office/drawing/2014/main" id="{269DC709-0BD2-48EF-9E83-B02C6B775DBC}"/>
              </a:ext>
            </a:extLst>
          </p:cNvPr>
          <p:cNvSpPr/>
          <p:nvPr/>
        </p:nvSpPr>
        <p:spPr>
          <a:xfrm>
            <a:off x="5113605" y="2979295"/>
            <a:ext cx="1858781"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9FB27693-D9E1-48B7-AC99-CEF75C741A7F}"/>
              </a:ext>
            </a:extLst>
          </p:cNvPr>
          <p:cNvSpPr/>
          <p:nvPr/>
        </p:nvSpPr>
        <p:spPr>
          <a:xfrm>
            <a:off x="5113605" y="3510281"/>
            <a:ext cx="1858781" cy="36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39140208-FAB0-4C05-BCE6-B640F5737ED9}"/>
              </a:ext>
            </a:extLst>
          </p:cNvPr>
          <p:cNvCxnSpPr>
            <a:cxnSpLocks/>
          </p:cNvCxnSpPr>
          <p:nvPr/>
        </p:nvCxnSpPr>
        <p:spPr>
          <a:xfrm flipV="1">
            <a:off x="3870960" y="3230880"/>
            <a:ext cx="1242645" cy="279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1B9252-4D1F-46DA-A0C8-3929BC806588}"/>
              </a:ext>
            </a:extLst>
          </p:cNvPr>
          <p:cNvCxnSpPr>
            <a:cxnSpLocks/>
          </p:cNvCxnSpPr>
          <p:nvPr/>
        </p:nvCxnSpPr>
        <p:spPr>
          <a:xfrm flipV="1">
            <a:off x="4350386" y="3870961"/>
            <a:ext cx="678814" cy="64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8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334-E44A-4942-8F90-0D28A8441851}"/>
              </a:ext>
            </a:extLst>
          </p:cNvPr>
          <p:cNvSpPr>
            <a:spLocks noGrp="1"/>
          </p:cNvSpPr>
          <p:nvPr>
            <p:ph type="title"/>
          </p:nvPr>
        </p:nvSpPr>
        <p:spPr/>
        <p:txBody>
          <a:bodyPr/>
          <a:lstStyle/>
          <a:p>
            <a:r>
              <a:rPr lang="en-IE" dirty="0"/>
              <a:t>Let’s Go!</a:t>
            </a:r>
          </a:p>
        </p:txBody>
      </p:sp>
      <p:sp>
        <p:nvSpPr>
          <p:cNvPr id="3" name="Content Placeholder 2">
            <a:extLst>
              <a:ext uri="{FF2B5EF4-FFF2-40B4-BE49-F238E27FC236}">
                <a16:creationId xmlns:a16="http://schemas.microsoft.com/office/drawing/2014/main" id="{4A1F092D-CF88-4E5B-AD4F-EDE9D102EF15}"/>
              </a:ext>
            </a:extLst>
          </p:cNvPr>
          <p:cNvSpPr>
            <a:spLocks noGrp="1"/>
          </p:cNvSpPr>
          <p:nvPr>
            <p:ph idx="1"/>
          </p:nvPr>
        </p:nvSpPr>
        <p:spPr/>
        <p:txBody>
          <a:bodyPr/>
          <a:lstStyle/>
          <a:p>
            <a:pPr marL="0" indent="0">
              <a:buNone/>
            </a:pPr>
            <a:endParaRPr lang="en-IE" dirty="0"/>
          </a:p>
          <a:p>
            <a:r>
              <a:rPr lang="en-IE" dirty="0"/>
              <a:t>We will work in pairs throughout the three activities.</a:t>
            </a:r>
          </a:p>
          <a:p>
            <a:r>
              <a:rPr lang="en-IE" dirty="0"/>
              <a:t>Both members of the pair select different visualizations in Activity A and can help each other go through the objectives</a:t>
            </a:r>
          </a:p>
          <a:p>
            <a:r>
              <a:rPr lang="en-IE" dirty="0"/>
              <a:t>For virtual instruction, we will breakout into rooms of four students, so you can consult the other pair of students, too!</a:t>
            </a:r>
          </a:p>
          <a:p>
            <a:r>
              <a:rPr lang="en-IE" dirty="0"/>
              <a:t>For face-to-face instruction, students can arrange themselves in groups of four to a table!</a:t>
            </a:r>
          </a:p>
          <a:p>
            <a:pPr marL="0" indent="0">
              <a:buNone/>
            </a:pPr>
            <a:endParaRPr lang="en-IE" dirty="0"/>
          </a:p>
          <a:p>
            <a:pPr marL="0" indent="0">
              <a:buNone/>
            </a:pPr>
            <a:r>
              <a:rPr lang="en-IE" dirty="0">
                <a:solidFill>
                  <a:srgbClr val="0070C0"/>
                </a:solidFill>
                <a:hlinkClick r:id="rId3">
                  <a:extLst>
                    <a:ext uri="{A12FA001-AC4F-418D-AE19-62706E023703}">
                      <ahyp:hlinkClr xmlns:ahyp="http://schemas.microsoft.com/office/drawing/2018/hyperlinkcolor" val="tx"/>
                    </a:ext>
                  </a:extLst>
                </a:hlinkClick>
              </a:rPr>
              <a:t>https://macrosystemseddie.shinyapps.io/module8/</a:t>
            </a:r>
            <a:endParaRPr lang="en-IE" dirty="0">
              <a:solidFill>
                <a:srgbClr val="0070C0"/>
              </a:solidFill>
            </a:endParaRPr>
          </a:p>
          <a:p>
            <a:pPr marL="0" indent="0">
              <a:buNone/>
            </a:pPr>
            <a:endParaRPr lang="en-IE" dirty="0"/>
          </a:p>
        </p:txBody>
      </p:sp>
    </p:spTree>
    <p:extLst>
      <p:ext uri="{BB962C8B-B14F-4D97-AF65-F5344CB8AC3E}">
        <p14:creationId xmlns:p14="http://schemas.microsoft.com/office/powerpoint/2010/main" val="65894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27" y="402771"/>
            <a:ext cx="9144000" cy="990600"/>
          </a:xfrm>
        </p:spPr>
        <p:txBody>
          <a:bodyPr anchor="t">
            <a:normAutofit/>
          </a:bodyPr>
          <a:lstStyle/>
          <a:p>
            <a:r>
              <a:rPr lang="en-US" sz="3900" dirty="0"/>
              <a:t>Presentation of </a:t>
            </a:r>
            <a:r>
              <a:rPr lang="en-US" sz="3900"/>
              <a:t>Forecast User </a:t>
            </a:r>
            <a:r>
              <a:rPr lang="en-US" sz="3900" dirty="0"/>
              <a:t>Visualizations</a:t>
            </a:r>
          </a:p>
        </p:txBody>
      </p:sp>
      <p:sp>
        <p:nvSpPr>
          <p:cNvPr id="3" name="Content Placeholder 2"/>
          <p:cNvSpPr>
            <a:spLocks noGrp="1"/>
          </p:cNvSpPr>
          <p:nvPr>
            <p:ph idx="1"/>
          </p:nvPr>
        </p:nvSpPr>
        <p:spPr>
          <a:xfrm>
            <a:off x="119743" y="1393371"/>
            <a:ext cx="8795657" cy="5290457"/>
          </a:xfrm>
        </p:spPr>
        <p:txBody>
          <a:bodyPr>
            <a:normAutofit/>
          </a:bodyPr>
          <a:lstStyle/>
          <a:p>
            <a:pPr>
              <a:buFont typeface="Wingdings" panose="05000000000000000000" pitchFamily="2" charset="2"/>
              <a:buChar char="§"/>
            </a:pPr>
            <a:endParaRPr lang="en-US" dirty="0"/>
          </a:p>
        </p:txBody>
      </p:sp>
    </p:spTree>
    <p:extLst>
      <p:ext uri="{BB962C8B-B14F-4D97-AF65-F5344CB8AC3E}">
        <p14:creationId xmlns:p14="http://schemas.microsoft.com/office/powerpoint/2010/main" val="1405022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2050" name="Picture 2" descr="Using R and Shiny to build interactive, data-driven web apps for free | by  William Nicholas | CoProcure | Medium">
            <a:extLst>
              <a:ext uri="{FF2B5EF4-FFF2-40B4-BE49-F238E27FC236}">
                <a16:creationId xmlns:a16="http://schemas.microsoft.com/office/drawing/2014/main" id="{74D0E892-68AC-4837-B20C-E926FE709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23" y="5835479"/>
            <a:ext cx="1475152" cy="5709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ailed to render">
            <a:extLst>
              <a:ext uri="{FF2B5EF4-FFF2-40B4-BE49-F238E27FC236}">
                <a16:creationId xmlns:a16="http://schemas.microsoft.com/office/drawing/2014/main" id="{DB13728D-8219-490C-AA52-C1C12961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 y="1484209"/>
            <a:ext cx="4312813" cy="31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E4333A-1E43-4656-A6E3-C84A59DBFF53}"/>
              </a:ext>
            </a:extLst>
          </p:cNvPr>
          <p:cNvPicPr>
            <a:picLocks noChangeAspect="1"/>
          </p:cNvPicPr>
          <p:nvPr/>
        </p:nvPicPr>
        <p:blipFill>
          <a:blip r:embed="rId5"/>
          <a:stretch>
            <a:fillRect/>
          </a:stretch>
        </p:blipFill>
        <p:spPr>
          <a:xfrm>
            <a:off x="4849307" y="5741477"/>
            <a:ext cx="2723222" cy="731520"/>
          </a:xfrm>
          <a:prstGeom prst="rect">
            <a:avLst/>
          </a:prstGeom>
        </p:spPr>
      </p:pic>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5660" y="5454309"/>
            <a:ext cx="2352787" cy="1119908"/>
          </a:xfrm>
          <a:prstGeom prst="rect">
            <a:avLst/>
          </a:prstGeom>
          <a:noFill/>
          <a:ln>
            <a:noFill/>
          </a:ln>
        </p:spPr>
      </p:pic>
      <p:pic>
        <p:nvPicPr>
          <p:cNvPr id="11" name="Picture 10" descr="Logo&#10;&#10;Description automatically generated">
            <a:extLst>
              <a:ext uri="{FF2B5EF4-FFF2-40B4-BE49-F238E27FC236}">
                <a16:creationId xmlns:a16="http://schemas.microsoft.com/office/drawing/2014/main" id="{53282D90-D946-4535-92F9-E3AAF0F97B92}"/>
              </a:ext>
            </a:extLst>
          </p:cNvPr>
          <p:cNvPicPr>
            <a:picLocks noChangeAspect="1"/>
          </p:cNvPicPr>
          <p:nvPr/>
        </p:nvPicPr>
        <p:blipFill>
          <a:blip r:embed="rId7"/>
          <a:stretch>
            <a:fillRect/>
          </a:stretch>
        </p:blipFill>
        <p:spPr>
          <a:xfrm>
            <a:off x="2365391" y="5629355"/>
            <a:ext cx="2352787" cy="865825"/>
          </a:xfrm>
          <a:prstGeom prst="rect">
            <a:avLst/>
          </a:prstGeom>
        </p:spPr>
      </p:pic>
      <p:sp>
        <p:nvSpPr>
          <p:cNvPr id="7" name="TextBox 6">
            <a:extLst>
              <a:ext uri="{FF2B5EF4-FFF2-40B4-BE49-F238E27FC236}">
                <a16:creationId xmlns:a16="http://schemas.microsoft.com/office/drawing/2014/main" id="{6345A95D-01D8-4541-8E95-5CA31236BD6B}"/>
              </a:ext>
            </a:extLst>
          </p:cNvPr>
          <p:cNvSpPr txBox="1"/>
          <p:nvPr/>
        </p:nvSpPr>
        <p:spPr>
          <a:xfrm>
            <a:off x="4718178" y="1554298"/>
            <a:ext cx="4386868" cy="3785652"/>
          </a:xfrm>
          <a:prstGeom prst="rect">
            <a:avLst/>
          </a:prstGeom>
          <a:noFill/>
        </p:spPr>
        <p:txBody>
          <a:bodyPr wrap="square" rtlCol="0">
            <a:spAutoFit/>
          </a:bodyPr>
          <a:lstStyle/>
          <a:p>
            <a:r>
              <a:rPr lang="en-US" sz="2400" dirty="0"/>
              <a:t>Check out our other modules:</a:t>
            </a:r>
          </a:p>
          <a:p>
            <a:endParaRPr lang="en-US" sz="2400" dirty="0"/>
          </a:p>
          <a:p>
            <a:pPr marL="285750" indent="-285750">
              <a:buFont typeface="Arial" panose="020B0604020202020204" pitchFamily="34" charset="0"/>
              <a:buChar char="•"/>
            </a:pPr>
            <a:r>
              <a:rPr lang="en-US" sz="2400" b="1" dirty="0"/>
              <a:t>Intro to Ecological Forecasting—</a:t>
            </a:r>
            <a:r>
              <a:rPr lang="en-US" sz="2400" dirty="0"/>
              <a:t>Module 5</a:t>
            </a:r>
          </a:p>
          <a:p>
            <a:pPr marL="285750" indent="-285750">
              <a:buFont typeface="Arial" panose="020B0604020202020204" pitchFamily="34" charset="0"/>
              <a:buChar char="•"/>
            </a:pPr>
            <a:r>
              <a:rPr lang="en-US" sz="2400" b="1" dirty="0"/>
              <a:t>Uncertainty</a:t>
            </a:r>
            <a:r>
              <a:rPr lang="en-US" sz="2400" dirty="0"/>
              <a:t> – Module 6</a:t>
            </a:r>
          </a:p>
          <a:p>
            <a:pPr marL="285750" indent="-285750">
              <a:buFont typeface="Arial" panose="020B0604020202020204" pitchFamily="34" charset="0"/>
              <a:buChar char="•"/>
            </a:pPr>
            <a:r>
              <a:rPr lang="en-US" sz="2400" b="1" dirty="0"/>
              <a:t>Model-Data Fusion</a:t>
            </a:r>
            <a:r>
              <a:rPr lang="en-US" sz="2400" dirty="0"/>
              <a:t> – Module 7</a:t>
            </a:r>
          </a:p>
          <a:p>
            <a:pPr marL="285750" indent="-285750">
              <a:buFont typeface="Arial" panose="020B0604020202020204" pitchFamily="34" charset="0"/>
              <a:buChar char="•"/>
            </a:pPr>
            <a:endParaRPr lang="en-US" sz="2400" dirty="0"/>
          </a:p>
          <a:p>
            <a:r>
              <a:rPr lang="en-US" sz="2400" dirty="0"/>
              <a:t>Find out more at: </a:t>
            </a:r>
            <a:r>
              <a:rPr lang="en-US" sz="2400" dirty="0">
                <a:solidFill>
                  <a:srgbClr val="0070C0"/>
                </a:solidFill>
                <a:hlinkClick r:id="rId8">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Tree>
    <p:extLst>
      <p:ext uri="{BB962C8B-B14F-4D97-AF65-F5344CB8AC3E}">
        <p14:creationId xmlns:p14="http://schemas.microsoft.com/office/powerpoint/2010/main" val="34079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Optional additional slides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Depending on your class and the time available, you may want to include some of the following slides for discussion of the module concepts</a:t>
            </a:r>
          </a:p>
        </p:txBody>
      </p:sp>
    </p:spTree>
    <p:extLst>
      <p:ext uri="{BB962C8B-B14F-4D97-AF65-F5344CB8AC3E}">
        <p14:creationId xmlns:p14="http://schemas.microsoft.com/office/powerpoint/2010/main" val="197861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B5112-929C-4971-837B-83DCC7254433}"/>
              </a:ext>
            </a:extLst>
          </p:cNvPr>
          <p:cNvSpPr/>
          <p:nvPr/>
        </p:nvSpPr>
        <p:spPr>
          <a:xfrm>
            <a:off x="0" y="1050038"/>
            <a:ext cx="9144001" cy="2954655"/>
          </a:xfrm>
          <a:prstGeom prst="rect">
            <a:avLst/>
          </a:prstGeom>
        </p:spPr>
        <p:txBody>
          <a:bodyPr wrap="square">
            <a:spAutoFit/>
          </a:bodyPr>
          <a:lstStyle/>
          <a:p>
            <a:pPr algn="ctr"/>
            <a:r>
              <a:rPr lang="en-US" sz="4600" dirty="0"/>
              <a:t>What is a Forecast?</a:t>
            </a:r>
          </a:p>
          <a:p>
            <a:pPr algn="ctr"/>
            <a:endParaRPr lang="en-US" sz="4600" dirty="0"/>
          </a:p>
          <a:p>
            <a:pPr algn="ctr"/>
            <a:r>
              <a:rPr lang="en-US" sz="4600" dirty="0"/>
              <a:t>“</a:t>
            </a:r>
            <a:r>
              <a:rPr lang="en-US" sz="3600" i="1" dirty="0"/>
              <a:t>A forecast is a prediction of a future event </a:t>
            </a:r>
          </a:p>
          <a:p>
            <a:pPr algn="ctr"/>
            <a:r>
              <a:rPr lang="en-US" sz="3600" i="1" dirty="0"/>
              <a:t>with uncertainty</a:t>
            </a:r>
            <a:r>
              <a:rPr lang="en-US" sz="4800" dirty="0"/>
              <a:t>”</a:t>
            </a:r>
            <a:endParaRPr lang="en-US" sz="4600" dirty="0"/>
          </a:p>
        </p:txBody>
      </p:sp>
      <p:sp>
        <p:nvSpPr>
          <p:cNvPr id="3" name="TextBox 2">
            <a:extLst>
              <a:ext uri="{FF2B5EF4-FFF2-40B4-BE49-F238E27FC236}">
                <a16:creationId xmlns:a16="http://schemas.microsoft.com/office/drawing/2014/main" id="{1AE163D9-5811-4D12-B441-F9825B93C8B0}"/>
              </a:ext>
            </a:extLst>
          </p:cNvPr>
          <p:cNvSpPr txBox="1"/>
          <p:nvPr/>
        </p:nvSpPr>
        <p:spPr>
          <a:xfrm>
            <a:off x="768927" y="4491316"/>
            <a:ext cx="6972300" cy="1569660"/>
          </a:xfrm>
          <a:prstGeom prst="rect">
            <a:avLst/>
          </a:prstGeom>
          <a:solidFill>
            <a:srgbClr val="94C89F">
              <a:alpha val="39000"/>
            </a:srgbClr>
          </a:solidFill>
        </p:spPr>
        <p:txBody>
          <a:bodyPr wrap="square" rtlCol="0">
            <a:spAutoFit/>
          </a:bodyPr>
          <a:lstStyle/>
          <a:p>
            <a:pPr marL="285750" indent="-285750">
              <a:buFont typeface="Arial" panose="020B0604020202020204" pitchFamily="34" charset="0"/>
              <a:buChar char="•"/>
            </a:pPr>
            <a:r>
              <a:rPr lang="en-IE" sz="2400" dirty="0"/>
              <a:t>Events have not yet occurred</a:t>
            </a:r>
          </a:p>
          <a:p>
            <a:pPr marL="285750" indent="-285750">
              <a:buFont typeface="Arial" panose="020B0604020202020204" pitchFamily="34" charset="0"/>
              <a:buChar char="•"/>
            </a:pPr>
            <a:r>
              <a:rPr lang="en-IE" sz="2400" dirty="0"/>
              <a:t>Gives a probability or a likelihood of the event to occur (uncertainty)</a:t>
            </a:r>
          </a:p>
          <a:p>
            <a:pPr marL="285750" indent="-285750">
              <a:buFont typeface="Arial" panose="020B0604020202020204" pitchFamily="34" charset="0"/>
              <a:buChar char="•"/>
            </a:pPr>
            <a:r>
              <a:rPr lang="en-IE" sz="2400" dirty="0"/>
              <a:t>Actionable</a:t>
            </a:r>
          </a:p>
        </p:txBody>
      </p:sp>
    </p:spTree>
    <p:extLst>
      <p:ext uri="{BB962C8B-B14F-4D97-AF65-F5344CB8AC3E}">
        <p14:creationId xmlns:p14="http://schemas.microsoft.com/office/powerpoint/2010/main" val="1762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p:txBody>
          <a:bodyPr>
            <a:normAutofit fontScale="85000" lnSpcReduction="20000"/>
          </a:bodyPr>
          <a:lstStyle/>
          <a:p>
            <a:pPr marL="0" indent="0">
              <a:buNone/>
            </a:pPr>
            <a:endParaRPr lang="en-US" sz="2800" dirty="0"/>
          </a:p>
          <a:p>
            <a:pPr marL="0" indent="0">
              <a:buNone/>
            </a:pPr>
            <a:r>
              <a:rPr lang="en-US" sz="2800" dirty="0"/>
              <a:t>Forecasts can facilitate </a:t>
            </a:r>
            <a:r>
              <a:rPr lang="en-US" sz="2800" i="1" dirty="0"/>
              <a:t>structured decision-making</a:t>
            </a:r>
            <a:r>
              <a:rPr lang="en-US" sz="2800" dirty="0"/>
              <a:t>, or a formal method of analyzing decisions</a:t>
            </a:r>
          </a:p>
          <a:p>
            <a:pPr marL="0" indent="0">
              <a:buNone/>
            </a:pPr>
            <a:endParaRPr lang="en-US" sz="2800" dirty="0"/>
          </a:p>
          <a:p>
            <a:pPr marL="0" indent="0">
              <a:buNone/>
            </a:pPr>
            <a:r>
              <a:rPr lang="en-US" sz="3600" b="1" dirty="0"/>
              <a:t>Pr</a:t>
            </a:r>
            <a:r>
              <a:rPr lang="en-US" sz="3600" dirty="0"/>
              <a:t>oblem  </a:t>
            </a:r>
            <a:r>
              <a:rPr lang="en-US" dirty="0"/>
              <a:t>clearly define why a decision needs to be made</a:t>
            </a:r>
          </a:p>
          <a:p>
            <a:pPr marL="0" indent="0">
              <a:buNone/>
            </a:pPr>
            <a:r>
              <a:rPr lang="en-US" sz="3600" b="1" dirty="0"/>
              <a:t>O</a:t>
            </a:r>
            <a:r>
              <a:rPr lang="en-US" sz="3600" dirty="0"/>
              <a:t>bjectives  </a:t>
            </a:r>
            <a:r>
              <a:rPr lang="en-US" dirty="0"/>
              <a:t>determine the specific goals associated with your problem</a:t>
            </a:r>
            <a:endParaRPr lang="en-US" sz="3600" dirty="0"/>
          </a:p>
          <a:p>
            <a:pPr marL="0" indent="0">
              <a:buNone/>
            </a:pPr>
            <a:r>
              <a:rPr lang="en-US" sz="3600" b="1" dirty="0"/>
              <a:t>A</a:t>
            </a:r>
            <a:r>
              <a:rPr lang="en-US" sz="3600" dirty="0"/>
              <a:t>lternative decisions </a:t>
            </a:r>
            <a:r>
              <a:rPr lang="en-US" dirty="0"/>
              <a:t>consider alternate decision scenarios</a:t>
            </a:r>
            <a:endParaRPr lang="en-US" sz="2000" dirty="0"/>
          </a:p>
          <a:p>
            <a:pPr marL="0" indent="0">
              <a:buNone/>
            </a:pPr>
            <a:r>
              <a:rPr lang="en-US" sz="3600" b="1" dirty="0"/>
              <a:t>C</a:t>
            </a:r>
            <a:r>
              <a:rPr lang="en-US" sz="3600" dirty="0"/>
              <a:t>onsequences </a:t>
            </a:r>
            <a:r>
              <a:rPr lang="en-US" dirty="0"/>
              <a:t> identify the consequences of an alternative decision on each objective</a:t>
            </a:r>
          </a:p>
          <a:p>
            <a:pPr marL="0" indent="0">
              <a:buNone/>
            </a:pPr>
            <a:r>
              <a:rPr lang="en-US" sz="3600" b="1" dirty="0"/>
              <a:t>T</a:t>
            </a:r>
            <a:r>
              <a:rPr lang="en-US" sz="3600" dirty="0"/>
              <a:t>rade-Offs </a:t>
            </a:r>
            <a:r>
              <a:rPr lang="en-US" sz="2600" dirty="0"/>
              <a:t> </a:t>
            </a:r>
            <a:r>
              <a:rPr lang="en-US" dirty="0"/>
              <a:t>evaluate the tradeoffs between your objectives to see the benefits of different alternative decisions. This step combines the effect of multiple consequences. </a:t>
            </a:r>
          </a:p>
          <a:p>
            <a:endParaRPr lang="en-US" sz="3600" dirty="0"/>
          </a:p>
        </p:txBody>
      </p:sp>
      <p:sp>
        <p:nvSpPr>
          <p:cNvPr id="4" name="Slide Number Placeholder 3">
            <a:extLst>
              <a:ext uri="{FF2B5EF4-FFF2-40B4-BE49-F238E27FC236}">
                <a16:creationId xmlns:a16="http://schemas.microsoft.com/office/drawing/2014/main" id="{61D242C3-6E71-45F7-B5F2-5F40C7DC0851}"/>
              </a:ext>
            </a:extLst>
          </p:cNvPr>
          <p:cNvSpPr>
            <a:spLocks noGrp="1"/>
          </p:cNvSpPr>
          <p:nvPr>
            <p:ph type="sldNum" sz="quarter" idx="12"/>
          </p:nvPr>
        </p:nvSpPr>
        <p:spPr/>
        <p:txBody>
          <a:bodyPr/>
          <a:lstStyle/>
          <a:p>
            <a:r>
              <a:rPr lang="en-US" dirty="0"/>
              <a:t>Slide 1 of 2</a:t>
            </a:r>
          </a:p>
        </p:txBody>
      </p:sp>
    </p:spTree>
    <p:extLst>
      <p:ext uri="{BB962C8B-B14F-4D97-AF65-F5344CB8AC3E}">
        <p14:creationId xmlns:p14="http://schemas.microsoft.com/office/powerpoint/2010/main" val="146382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r>
              <a:rPr lang="en-US" dirty="0"/>
              <a:t>How can ecological forecasts be used in decision-making?</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728597"/>
            <a:ext cx="8229600" cy="4876800"/>
          </a:xfrm>
        </p:spPr>
        <p:txBody>
          <a:bodyPr>
            <a:normAutofit fontScale="92500" lnSpcReduction="20000"/>
          </a:bodyPr>
          <a:lstStyle/>
          <a:p>
            <a:pPr marL="0" indent="0">
              <a:buNone/>
            </a:pPr>
            <a:r>
              <a:rPr lang="en-US" dirty="0"/>
              <a:t>A forecast of the timing of peak gypsy moth occurrence could help homeowners make decisions about how to protect trees on their property.</a:t>
            </a:r>
          </a:p>
          <a:p>
            <a:pPr marL="0" indent="0">
              <a:buNone/>
            </a:pPr>
            <a:r>
              <a:rPr lang="en-US" sz="3600" b="1" dirty="0"/>
              <a:t>Pr</a:t>
            </a:r>
            <a:r>
              <a:rPr lang="en-US" sz="3600" dirty="0"/>
              <a:t>oblem </a:t>
            </a:r>
            <a:r>
              <a:rPr lang="en-US" dirty="0"/>
              <a:t>as a homeowner, you want to protect your native vegetation from invasive gypsy moth</a:t>
            </a:r>
          </a:p>
          <a:p>
            <a:pPr marL="0" indent="0">
              <a:buNone/>
            </a:pPr>
            <a:r>
              <a:rPr lang="en-US" sz="3600" b="1" dirty="0"/>
              <a:t>O</a:t>
            </a:r>
            <a:r>
              <a:rPr lang="en-US" sz="3600" dirty="0"/>
              <a:t>bjectives  </a:t>
            </a:r>
            <a:r>
              <a:rPr lang="en-US" dirty="0"/>
              <a:t>maximize oak tree growth</a:t>
            </a:r>
          </a:p>
          <a:p>
            <a:pPr marL="0" indent="0">
              <a:buNone/>
            </a:pPr>
            <a:r>
              <a:rPr lang="en-US" sz="3600" b="1" dirty="0"/>
              <a:t>A</a:t>
            </a:r>
            <a:r>
              <a:rPr lang="en-US" sz="3600" dirty="0"/>
              <a:t>lternative decisions </a:t>
            </a:r>
            <a:r>
              <a:rPr lang="en-US" dirty="0"/>
              <a:t>apply insecticides</a:t>
            </a:r>
          </a:p>
          <a:p>
            <a:pPr marL="0" indent="0">
              <a:buNone/>
            </a:pPr>
            <a:r>
              <a:rPr lang="en-US" sz="3600" b="1" dirty="0"/>
              <a:t>C</a:t>
            </a:r>
            <a:r>
              <a:rPr lang="en-US" sz="3600" dirty="0"/>
              <a:t>onsequences </a:t>
            </a:r>
            <a:r>
              <a:rPr lang="en-US" dirty="0"/>
              <a:t>other native insects may die from insecticide application</a:t>
            </a:r>
          </a:p>
          <a:p>
            <a:pPr marL="0" indent="0">
              <a:buNone/>
            </a:pPr>
            <a:r>
              <a:rPr lang="en-US" sz="3600" b="1" dirty="0"/>
              <a:t>T</a:t>
            </a:r>
            <a:r>
              <a:rPr lang="en-US" sz="3600" dirty="0"/>
              <a:t>rade-Offs  </a:t>
            </a:r>
            <a:r>
              <a:rPr lang="en-US" dirty="0"/>
              <a:t>native insect populations may </a:t>
            </a:r>
          </a:p>
          <a:p>
            <a:pPr marL="0" indent="0">
              <a:buNone/>
            </a:pPr>
            <a:r>
              <a:rPr lang="en-US" dirty="0"/>
              <a:t>decrease but gypsy moth populations remain low </a:t>
            </a:r>
          </a:p>
          <a:p>
            <a:pPr marL="0" indent="0">
              <a:buNone/>
            </a:pPr>
            <a:r>
              <a:rPr lang="en-US" dirty="0"/>
              <a:t>and tree health is optimized</a:t>
            </a:r>
          </a:p>
        </p:txBody>
      </p:sp>
      <p:grpSp>
        <p:nvGrpSpPr>
          <p:cNvPr id="4" name="Group 3">
            <a:extLst>
              <a:ext uri="{FF2B5EF4-FFF2-40B4-BE49-F238E27FC236}">
                <a16:creationId xmlns:a16="http://schemas.microsoft.com/office/drawing/2014/main" id="{D725BEAC-137E-4ED5-8BA5-22F988A60A17}"/>
              </a:ext>
            </a:extLst>
          </p:cNvPr>
          <p:cNvGrpSpPr/>
          <p:nvPr/>
        </p:nvGrpSpPr>
        <p:grpSpPr>
          <a:xfrm>
            <a:off x="6935190" y="5365603"/>
            <a:ext cx="2208810" cy="1492397"/>
            <a:chOff x="6145482" y="4381006"/>
            <a:chExt cx="2998518" cy="2188229"/>
          </a:xfrm>
        </p:grpSpPr>
        <p:pic>
          <p:nvPicPr>
            <p:cNvPr id="5" name="Picture 4">
              <a:extLst>
                <a:ext uri="{FF2B5EF4-FFF2-40B4-BE49-F238E27FC236}">
                  <a16:creationId xmlns:a16="http://schemas.microsoft.com/office/drawing/2014/main" id="{EEBBEB73-9569-4ED3-8CF0-B2210D6DC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24B048-4992-4587-9FF6-737DE0164AD6}"/>
                </a:ext>
              </a:extLst>
            </p:cNvPr>
            <p:cNvSpPr txBox="1"/>
            <p:nvPr/>
          </p:nvSpPr>
          <p:spPr>
            <a:xfrm>
              <a:off x="6677476" y="6230777"/>
              <a:ext cx="2466524" cy="338458"/>
            </a:xfrm>
            <a:prstGeom prst="rect">
              <a:avLst/>
            </a:prstGeom>
            <a:noFill/>
          </p:spPr>
          <p:txBody>
            <a:bodyPr wrap="square" rtlCol="0">
              <a:spAutoFit/>
            </a:bodyPr>
            <a:lstStyle/>
            <a:p>
              <a:r>
                <a:rPr lang="en-US" sz="900" dirty="0">
                  <a:solidFill>
                    <a:schemeClr val="bg1"/>
                  </a:solidFill>
                </a:rPr>
                <a:t>Wikimedia Commons</a:t>
              </a:r>
            </a:p>
          </p:txBody>
        </p:sp>
        <p:pic>
          <p:nvPicPr>
            <p:cNvPr id="7" name="Picture 6">
              <a:extLst>
                <a:ext uri="{FF2B5EF4-FFF2-40B4-BE49-F238E27FC236}">
                  <a16:creationId xmlns:a16="http://schemas.microsoft.com/office/drawing/2014/main" id="{6D04787E-89C3-47AA-938E-6F73AB9BA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7">
            <a:extLst>
              <a:ext uri="{FF2B5EF4-FFF2-40B4-BE49-F238E27FC236}">
                <a16:creationId xmlns:a16="http://schemas.microsoft.com/office/drawing/2014/main" id="{F9BFDE6A-AC77-4D96-B154-109035D15AC4}"/>
              </a:ext>
            </a:extLst>
          </p:cNvPr>
          <p:cNvSpPr>
            <a:spLocks noGrp="1"/>
          </p:cNvSpPr>
          <p:nvPr>
            <p:ph type="sldNum" sz="quarter" idx="12"/>
          </p:nvPr>
        </p:nvSpPr>
        <p:spPr/>
        <p:txBody>
          <a:bodyPr/>
          <a:lstStyle/>
          <a:p>
            <a:r>
              <a:rPr lang="en-US" dirty="0"/>
              <a:t>Slide 2 of 2</a:t>
            </a:r>
          </a:p>
        </p:txBody>
      </p:sp>
    </p:spTree>
    <p:extLst>
      <p:ext uri="{BB962C8B-B14F-4D97-AF65-F5344CB8AC3E}">
        <p14:creationId xmlns:p14="http://schemas.microsoft.com/office/powerpoint/2010/main" val="2325467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C2DF-7088-463D-9958-FE2B78AAB1B9}"/>
              </a:ext>
            </a:extLst>
          </p:cNvPr>
          <p:cNvSpPr>
            <a:spLocks noGrp="1"/>
          </p:cNvSpPr>
          <p:nvPr>
            <p:ph type="title"/>
          </p:nvPr>
        </p:nvSpPr>
        <p:spPr/>
        <p:txBody>
          <a:bodyPr>
            <a:normAutofit fontScale="90000"/>
          </a:bodyPr>
          <a:lstStyle/>
          <a:p>
            <a:r>
              <a:rPr lang="en-US" dirty="0"/>
              <a:t>More examples of uncertainty visualizations</a:t>
            </a:r>
          </a:p>
        </p:txBody>
      </p:sp>
      <p:sp>
        <p:nvSpPr>
          <p:cNvPr id="5" name="TextBox 4">
            <a:extLst>
              <a:ext uri="{FF2B5EF4-FFF2-40B4-BE49-F238E27FC236}">
                <a16:creationId xmlns:a16="http://schemas.microsoft.com/office/drawing/2014/main" id="{BD793A89-3B1C-4A29-B890-EE6E0E3E0B1F}"/>
              </a:ext>
            </a:extLst>
          </p:cNvPr>
          <p:cNvSpPr txBox="1"/>
          <p:nvPr/>
        </p:nvSpPr>
        <p:spPr>
          <a:xfrm>
            <a:off x="317223" y="1714500"/>
            <a:ext cx="3429277" cy="369332"/>
          </a:xfrm>
          <a:prstGeom prst="rect">
            <a:avLst/>
          </a:prstGeom>
          <a:noFill/>
        </p:spPr>
        <p:txBody>
          <a:bodyPr wrap="square" rtlCol="0">
            <a:spAutoFit/>
          </a:bodyPr>
          <a:lstStyle/>
          <a:p>
            <a:r>
              <a:rPr lang="en-US" u="sng" dirty="0"/>
              <a:t>Summary based on a metric</a:t>
            </a:r>
          </a:p>
        </p:txBody>
      </p:sp>
      <p:pic>
        <p:nvPicPr>
          <p:cNvPr id="6" name="Picture 5">
            <a:extLst>
              <a:ext uri="{FF2B5EF4-FFF2-40B4-BE49-F238E27FC236}">
                <a16:creationId xmlns:a16="http://schemas.microsoft.com/office/drawing/2014/main" id="{9B88E86F-F528-4C94-87FF-44D812B35DC1}"/>
              </a:ext>
            </a:extLst>
          </p:cNvPr>
          <p:cNvPicPr>
            <a:picLocks noChangeAspect="1"/>
          </p:cNvPicPr>
          <p:nvPr/>
        </p:nvPicPr>
        <p:blipFill>
          <a:blip r:embed="rId3"/>
          <a:stretch>
            <a:fillRect/>
          </a:stretch>
        </p:blipFill>
        <p:spPr>
          <a:xfrm>
            <a:off x="317223" y="2083832"/>
            <a:ext cx="3705806" cy="4536856"/>
          </a:xfrm>
          <a:prstGeom prst="rect">
            <a:avLst/>
          </a:prstGeom>
        </p:spPr>
      </p:pic>
      <p:pic>
        <p:nvPicPr>
          <p:cNvPr id="7" name="Picture 6">
            <a:extLst>
              <a:ext uri="{FF2B5EF4-FFF2-40B4-BE49-F238E27FC236}">
                <a16:creationId xmlns:a16="http://schemas.microsoft.com/office/drawing/2014/main" id="{9F869A22-A230-41EE-8B0D-CE58EB7F201F}"/>
              </a:ext>
            </a:extLst>
          </p:cNvPr>
          <p:cNvPicPr>
            <a:picLocks noChangeAspect="1"/>
          </p:cNvPicPr>
          <p:nvPr/>
        </p:nvPicPr>
        <p:blipFill>
          <a:blip r:embed="rId4"/>
          <a:stretch>
            <a:fillRect/>
          </a:stretch>
        </p:blipFill>
        <p:spPr>
          <a:xfrm>
            <a:off x="4048429" y="2268856"/>
            <a:ext cx="4397071" cy="4258943"/>
          </a:xfrm>
          <a:prstGeom prst="rect">
            <a:avLst/>
          </a:prstGeom>
        </p:spPr>
      </p:pic>
      <p:sp>
        <p:nvSpPr>
          <p:cNvPr id="8" name="TextBox 7">
            <a:extLst>
              <a:ext uri="{FF2B5EF4-FFF2-40B4-BE49-F238E27FC236}">
                <a16:creationId xmlns:a16="http://schemas.microsoft.com/office/drawing/2014/main" id="{5CEC5982-5CF7-4FF6-B21D-4459AD0C72DE}"/>
              </a:ext>
            </a:extLst>
          </p:cNvPr>
          <p:cNvSpPr txBox="1"/>
          <p:nvPr/>
        </p:nvSpPr>
        <p:spPr>
          <a:xfrm>
            <a:off x="4532325" y="1714500"/>
            <a:ext cx="4611675" cy="369332"/>
          </a:xfrm>
          <a:prstGeom prst="rect">
            <a:avLst/>
          </a:prstGeom>
          <a:noFill/>
        </p:spPr>
        <p:txBody>
          <a:bodyPr wrap="square" rtlCol="0">
            <a:spAutoFit/>
          </a:bodyPr>
          <a:lstStyle/>
          <a:p>
            <a:r>
              <a:rPr lang="en-US" u="sng" dirty="0"/>
              <a:t>Probability distribution of raw data</a:t>
            </a:r>
          </a:p>
        </p:txBody>
      </p:sp>
    </p:spTree>
    <p:extLst>
      <p:ext uri="{BB962C8B-B14F-4D97-AF65-F5344CB8AC3E}">
        <p14:creationId xmlns:p14="http://schemas.microsoft.com/office/powerpoint/2010/main" val="99805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70C3-FC9A-4676-BFAD-E40A18AC10D9}"/>
              </a:ext>
            </a:extLst>
          </p:cNvPr>
          <p:cNvSpPr>
            <a:spLocks noGrp="1"/>
          </p:cNvSpPr>
          <p:nvPr>
            <p:ph type="title"/>
          </p:nvPr>
        </p:nvSpPr>
        <p:spPr/>
        <p:txBody>
          <a:bodyPr>
            <a:normAutofit fontScale="90000"/>
          </a:bodyPr>
          <a:lstStyle/>
          <a:p>
            <a:r>
              <a:rPr lang="en-US" dirty="0"/>
              <a:t>User preference does not always indicate the most </a:t>
            </a:r>
            <a:r>
              <a:rPr lang="en-US"/>
              <a:t>effective visualization</a:t>
            </a:r>
            <a:endParaRPr lang="en-US" dirty="0"/>
          </a:p>
        </p:txBody>
      </p:sp>
      <p:pic>
        <p:nvPicPr>
          <p:cNvPr id="4" name="Picture 3">
            <a:extLst>
              <a:ext uri="{FF2B5EF4-FFF2-40B4-BE49-F238E27FC236}">
                <a16:creationId xmlns:a16="http://schemas.microsoft.com/office/drawing/2014/main" id="{377413C1-260F-4C1B-B02F-EBD7E7564843}"/>
              </a:ext>
            </a:extLst>
          </p:cNvPr>
          <p:cNvPicPr>
            <a:picLocks noChangeAspect="1"/>
          </p:cNvPicPr>
          <p:nvPr/>
        </p:nvPicPr>
        <p:blipFill rotWithShape="1">
          <a:blip r:embed="rId3"/>
          <a:srcRect l="18567" t="24390" r="42103" b="9775"/>
          <a:stretch/>
        </p:blipFill>
        <p:spPr>
          <a:xfrm>
            <a:off x="0" y="1645991"/>
            <a:ext cx="5416952" cy="5100497"/>
          </a:xfrm>
          <a:prstGeom prst="rect">
            <a:avLst/>
          </a:prstGeom>
        </p:spPr>
      </p:pic>
      <p:sp>
        <p:nvSpPr>
          <p:cNvPr id="5" name="TextBox 4">
            <a:extLst>
              <a:ext uri="{FF2B5EF4-FFF2-40B4-BE49-F238E27FC236}">
                <a16:creationId xmlns:a16="http://schemas.microsoft.com/office/drawing/2014/main" id="{2A58665C-BFCD-4E5C-BCA8-2044C3EDA4C0}"/>
              </a:ext>
            </a:extLst>
          </p:cNvPr>
          <p:cNvSpPr txBox="1"/>
          <p:nvPr/>
        </p:nvSpPr>
        <p:spPr>
          <a:xfrm>
            <a:off x="4895385" y="6472612"/>
            <a:ext cx="3679902" cy="369332"/>
          </a:xfrm>
          <a:prstGeom prst="rect">
            <a:avLst/>
          </a:prstGeom>
          <a:noFill/>
        </p:spPr>
        <p:txBody>
          <a:bodyPr wrap="square" rtlCol="0">
            <a:spAutoFit/>
          </a:bodyPr>
          <a:lstStyle/>
          <a:p>
            <a:r>
              <a:rPr lang="en-US" dirty="0"/>
              <a:t>Cheong et al. 2016</a:t>
            </a:r>
          </a:p>
        </p:txBody>
      </p:sp>
      <p:sp>
        <p:nvSpPr>
          <p:cNvPr id="7" name="TextBox 6">
            <a:extLst>
              <a:ext uri="{FF2B5EF4-FFF2-40B4-BE49-F238E27FC236}">
                <a16:creationId xmlns:a16="http://schemas.microsoft.com/office/drawing/2014/main" id="{D0C08F1C-501B-4D86-8B69-D4E099F7A09D}"/>
              </a:ext>
            </a:extLst>
          </p:cNvPr>
          <p:cNvSpPr txBox="1"/>
          <p:nvPr/>
        </p:nvSpPr>
        <p:spPr>
          <a:xfrm>
            <a:off x="6217605" y="3800897"/>
            <a:ext cx="2743908" cy="1015663"/>
          </a:xfrm>
          <a:prstGeom prst="rect">
            <a:avLst/>
          </a:prstGeom>
          <a:noFill/>
        </p:spPr>
        <p:txBody>
          <a:bodyPr wrap="square" rtlCol="0">
            <a:spAutoFit/>
          </a:bodyPr>
          <a:lstStyle/>
          <a:p>
            <a:r>
              <a:rPr lang="en-US" sz="2000" dirty="0"/>
              <a:t>Most users preferred the color hue representation</a:t>
            </a:r>
          </a:p>
        </p:txBody>
      </p:sp>
      <p:cxnSp>
        <p:nvCxnSpPr>
          <p:cNvPr id="8" name="Straight Arrow Connector 7">
            <a:extLst>
              <a:ext uri="{FF2B5EF4-FFF2-40B4-BE49-F238E27FC236}">
                <a16:creationId xmlns:a16="http://schemas.microsoft.com/office/drawing/2014/main" id="{084A70CE-F9DA-41BF-AFFA-BD94DE54D420}"/>
              </a:ext>
            </a:extLst>
          </p:cNvPr>
          <p:cNvCxnSpPr>
            <a:cxnSpLocks/>
          </p:cNvCxnSpPr>
          <p:nvPr/>
        </p:nvCxnSpPr>
        <p:spPr>
          <a:xfrm flipH="1" flipV="1">
            <a:off x="4768770" y="3162781"/>
            <a:ext cx="1414003" cy="108797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36A44A-F849-4DDB-A9F3-78C0D3C07A6A}"/>
              </a:ext>
            </a:extLst>
          </p:cNvPr>
          <p:cNvSpPr txBox="1"/>
          <p:nvPr/>
        </p:nvSpPr>
        <p:spPr>
          <a:xfrm>
            <a:off x="5416952" y="1643966"/>
            <a:ext cx="3541853" cy="1631216"/>
          </a:xfrm>
          <a:prstGeom prst="rect">
            <a:avLst/>
          </a:prstGeom>
          <a:noFill/>
        </p:spPr>
        <p:txBody>
          <a:bodyPr wrap="square" rtlCol="0">
            <a:spAutoFit/>
          </a:bodyPr>
          <a:lstStyle/>
          <a:p>
            <a:r>
              <a:rPr lang="en-US" sz="2000" dirty="0"/>
              <a:t>Users were asked to stay or leave their home given one of these scenarios. This was then weighed against an observed outcome.</a:t>
            </a:r>
          </a:p>
        </p:txBody>
      </p:sp>
      <p:sp>
        <p:nvSpPr>
          <p:cNvPr id="10" name="TextBox 9">
            <a:extLst>
              <a:ext uri="{FF2B5EF4-FFF2-40B4-BE49-F238E27FC236}">
                <a16:creationId xmlns:a16="http://schemas.microsoft.com/office/drawing/2014/main" id="{2305A9F0-030D-43F9-A176-3DE2A8055C5D}"/>
              </a:ext>
            </a:extLst>
          </p:cNvPr>
          <p:cNvSpPr txBox="1"/>
          <p:nvPr/>
        </p:nvSpPr>
        <p:spPr>
          <a:xfrm>
            <a:off x="5989805" y="5238139"/>
            <a:ext cx="3199508" cy="1015663"/>
          </a:xfrm>
          <a:prstGeom prst="rect">
            <a:avLst/>
          </a:prstGeom>
          <a:noFill/>
        </p:spPr>
        <p:txBody>
          <a:bodyPr wrap="square" rtlCol="0">
            <a:spAutoFit/>
          </a:bodyPr>
          <a:lstStyle/>
          <a:p>
            <a:r>
              <a:rPr lang="en-US" sz="2000" dirty="0"/>
              <a:t>However, users performed best with the simplistic text scenario</a:t>
            </a:r>
          </a:p>
        </p:txBody>
      </p:sp>
      <p:cxnSp>
        <p:nvCxnSpPr>
          <p:cNvPr id="11" name="Straight Arrow Connector 10">
            <a:extLst>
              <a:ext uri="{FF2B5EF4-FFF2-40B4-BE49-F238E27FC236}">
                <a16:creationId xmlns:a16="http://schemas.microsoft.com/office/drawing/2014/main" id="{890448EE-FD6A-4858-A6E1-5FCE0890F3AE}"/>
              </a:ext>
            </a:extLst>
          </p:cNvPr>
          <p:cNvCxnSpPr>
            <a:cxnSpLocks/>
          </p:cNvCxnSpPr>
          <p:nvPr/>
        </p:nvCxnSpPr>
        <p:spPr>
          <a:xfrm flipH="1">
            <a:off x="4687747" y="5657022"/>
            <a:ext cx="1122744" cy="7846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9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38C2-4605-49A6-8FC3-B29F5725008C}"/>
              </a:ext>
            </a:extLst>
          </p:cNvPr>
          <p:cNvSpPr>
            <a:spLocks noGrp="1"/>
          </p:cNvSpPr>
          <p:nvPr>
            <p:ph type="title"/>
          </p:nvPr>
        </p:nvSpPr>
        <p:spPr/>
        <p:txBody>
          <a:bodyPr>
            <a:normAutofit fontScale="90000"/>
          </a:bodyPr>
          <a:lstStyle/>
          <a:p>
            <a:r>
              <a:rPr lang="en-US" dirty="0"/>
              <a:t>Ecological forecasts are a powerful tool for predicting ecological change</a:t>
            </a:r>
          </a:p>
        </p:txBody>
      </p:sp>
      <p:pic>
        <p:nvPicPr>
          <p:cNvPr id="4" name="Picture 3" descr="Diagram&#10;&#10;Description automatically generated">
            <a:extLst>
              <a:ext uri="{FF2B5EF4-FFF2-40B4-BE49-F238E27FC236}">
                <a16:creationId xmlns:a16="http://schemas.microsoft.com/office/drawing/2014/main" id="{D04426B9-F1C8-46BA-B98F-1C7A05FF2E2B}"/>
              </a:ext>
            </a:extLst>
          </p:cNvPr>
          <p:cNvPicPr>
            <a:picLocks noChangeAspect="1"/>
          </p:cNvPicPr>
          <p:nvPr/>
        </p:nvPicPr>
        <p:blipFill>
          <a:blip r:embed="rId3"/>
          <a:stretch>
            <a:fillRect/>
          </a:stretch>
        </p:blipFill>
        <p:spPr>
          <a:xfrm>
            <a:off x="457200" y="1753644"/>
            <a:ext cx="5986704" cy="4892980"/>
          </a:xfrm>
          <a:prstGeom prst="rect">
            <a:avLst/>
          </a:prstGeom>
        </p:spPr>
      </p:pic>
      <p:sp>
        <p:nvSpPr>
          <p:cNvPr id="3" name="Oval 2">
            <a:extLst>
              <a:ext uri="{FF2B5EF4-FFF2-40B4-BE49-F238E27FC236}">
                <a16:creationId xmlns:a16="http://schemas.microsoft.com/office/drawing/2014/main" id="{29AAFAC9-2F85-4773-BA3A-63FC852DB666}"/>
              </a:ext>
            </a:extLst>
          </p:cNvPr>
          <p:cNvSpPr/>
          <p:nvPr/>
        </p:nvSpPr>
        <p:spPr>
          <a:xfrm>
            <a:off x="5153889" y="3103418"/>
            <a:ext cx="1330036" cy="18842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030BC0-035D-4B18-A910-D1E56633953C}"/>
              </a:ext>
            </a:extLst>
          </p:cNvPr>
          <p:cNvSpPr txBox="1"/>
          <p:nvPr/>
        </p:nvSpPr>
        <p:spPr>
          <a:xfrm>
            <a:off x="6608618" y="1753644"/>
            <a:ext cx="2535382" cy="4893647"/>
          </a:xfrm>
          <a:prstGeom prst="rect">
            <a:avLst/>
          </a:prstGeom>
          <a:noFill/>
        </p:spPr>
        <p:txBody>
          <a:bodyPr wrap="square" rtlCol="0">
            <a:spAutoFit/>
          </a:bodyPr>
          <a:lstStyle/>
          <a:p>
            <a:r>
              <a:rPr lang="en-US" sz="2400" dirty="0"/>
              <a:t>Ecological forecasts are inherently tied to decision-making as decisions are about the future! </a:t>
            </a:r>
          </a:p>
          <a:p>
            <a:endParaRPr lang="en-US" sz="2400" dirty="0"/>
          </a:p>
          <a:p>
            <a:r>
              <a:rPr lang="en-US" sz="2400" dirty="0"/>
              <a:t>Consequently, forecast communication is important to facilitating proper decision-making</a:t>
            </a:r>
          </a:p>
        </p:txBody>
      </p:sp>
    </p:spTree>
    <p:extLst>
      <p:ext uri="{BB962C8B-B14F-4D97-AF65-F5344CB8AC3E}">
        <p14:creationId xmlns:p14="http://schemas.microsoft.com/office/powerpoint/2010/main" val="7750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AD-E13A-4427-9949-1B2840152264}"/>
              </a:ext>
            </a:extLst>
          </p:cNvPr>
          <p:cNvSpPr>
            <a:spLocks noGrp="1"/>
          </p:cNvSpPr>
          <p:nvPr>
            <p:ph type="title"/>
          </p:nvPr>
        </p:nvSpPr>
        <p:spPr>
          <a:xfrm>
            <a:off x="258417" y="376672"/>
            <a:ext cx="8229600" cy="990600"/>
          </a:xfrm>
        </p:spPr>
        <p:txBody>
          <a:bodyPr anchor="ctr">
            <a:normAutofit fontScale="90000"/>
          </a:bodyPr>
          <a:lstStyle/>
          <a:p>
            <a:r>
              <a:rPr lang="en-US" dirty="0"/>
              <a:t>There are many different types of forecasts</a:t>
            </a:r>
          </a:p>
        </p:txBody>
      </p:sp>
      <p:sp>
        <p:nvSpPr>
          <p:cNvPr id="3" name="Content Placeholder 2">
            <a:extLst>
              <a:ext uri="{FF2B5EF4-FFF2-40B4-BE49-F238E27FC236}">
                <a16:creationId xmlns:a16="http://schemas.microsoft.com/office/drawing/2014/main" id="{90835C46-1956-4647-A4A9-CCD1204CAD00}"/>
              </a:ext>
            </a:extLst>
          </p:cNvPr>
          <p:cNvSpPr>
            <a:spLocks noGrp="1"/>
          </p:cNvSpPr>
          <p:nvPr>
            <p:ph sz="half" idx="1"/>
          </p:nvPr>
        </p:nvSpPr>
        <p:spPr>
          <a:xfrm>
            <a:off x="-31315" y="1076154"/>
            <a:ext cx="9175315" cy="5202936"/>
          </a:xfrm>
        </p:spPr>
        <p:txBody>
          <a:bodyPr>
            <a:normAutofit/>
          </a:bodyPr>
          <a:lstStyle/>
          <a:p>
            <a:pPr marL="0" indent="0" algn="ctr">
              <a:buNone/>
            </a:pPr>
            <a:r>
              <a:rPr lang="en-US" sz="4000" dirty="0"/>
              <a:t>“</a:t>
            </a:r>
            <a:r>
              <a:rPr lang="en-US" sz="2800" i="1" dirty="0"/>
              <a:t>A forecast is a prediction of a future event with uncertainty</a:t>
            </a:r>
            <a:r>
              <a:rPr lang="en-US" sz="4000" dirty="0"/>
              <a:t>”</a:t>
            </a:r>
          </a:p>
          <a:p>
            <a:endParaRPr lang="en-US" dirty="0"/>
          </a:p>
        </p:txBody>
      </p:sp>
      <p:sp>
        <p:nvSpPr>
          <p:cNvPr id="4" name="TextBox 3">
            <a:extLst>
              <a:ext uri="{FF2B5EF4-FFF2-40B4-BE49-F238E27FC236}">
                <a16:creationId xmlns:a16="http://schemas.microsoft.com/office/drawing/2014/main" id="{D6596ED4-F889-4BA9-9BC6-43CF81C7940F}"/>
              </a:ext>
            </a:extLst>
          </p:cNvPr>
          <p:cNvSpPr txBox="1"/>
          <p:nvPr/>
        </p:nvSpPr>
        <p:spPr>
          <a:xfrm>
            <a:off x="590072" y="2403045"/>
            <a:ext cx="4475231" cy="369332"/>
          </a:xfrm>
          <a:prstGeom prst="rect">
            <a:avLst/>
          </a:prstGeom>
          <a:noFill/>
        </p:spPr>
        <p:txBody>
          <a:bodyPr wrap="square" rtlCol="0">
            <a:spAutoFit/>
          </a:bodyPr>
          <a:lstStyle/>
          <a:p>
            <a:pPr algn="ctr"/>
            <a:r>
              <a:rPr lang="en-US" b="1" dirty="0"/>
              <a:t>Forecast of Lake Water Temperature</a:t>
            </a:r>
          </a:p>
        </p:txBody>
      </p:sp>
      <p:sp>
        <p:nvSpPr>
          <p:cNvPr id="6" name="TextBox 5">
            <a:extLst>
              <a:ext uri="{FF2B5EF4-FFF2-40B4-BE49-F238E27FC236}">
                <a16:creationId xmlns:a16="http://schemas.microsoft.com/office/drawing/2014/main" id="{49432F08-EE00-44F0-9456-2A42BF0879AD}"/>
              </a:ext>
            </a:extLst>
          </p:cNvPr>
          <p:cNvSpPr txBox="1"/>
          <p:nvPr/>
        </p:nvSpPr>
        <p:spPr>
          <a:xfrm>
            <a:off x="5825930" y="1915610"/>
            <a:ext cx="3127352" cy="646331"/>
          </a:xfrm>
          <a:prstGeom prst="rect">
            <a:avLst/>
          </a:prstGeom>
          <a:noFill/>
        </p:spPr>
        <p:txBody>
          <a:bodyPr wrap="square" rtlCol="0">
            <a:spAutoFit/>
          </a:bodyPr>
          <a:lstStyle/>
          <a:p>
            <a:pPr algn="ctr"/>
            <a:r>
              <a:rPr lang="en-US" b="1" dirty="0"/>
              <a:t>Forecast of Risk of Endangered Marine Species Encounter</a:t>
            </a:r>
          </a:p>
        </p:txBody>
      </p:sp>
      <p:grpSp>
        <p:nvGrpSpPr>
          <p:cNvPr id="7" name="Group 6">
            <a:extLst>
              <a:ext uri="{FF2B5EF4-FFF2-40B4-BE49-F238E27FC236}">
                <a16:creationId xmlns:a16="http://schemas.microsoft.com/office/drawing/2014/main" id="{FB1278DF-18A5-4EE1-A759-461DBD71C799}"/>
              </a:ext>
            </a:extLst>
          </p:cNvPr>
          <p:cNvGrpSpPr/>
          <p:nvPr/>
        </p:nvGrpSpPr>
        <p:grpSpPr>
          <a:xfrm>
            <a:off x="5321465" y="2593587"/>
            <a:ext cx="3863733" cy="4242330"/>
            <a:chOff x="5321465" y="2708009"/>
            <a:chExt cx="3863733" cy="4242330"/>
          </a:xfrm>
        </p:grpSpPr>
        <p:pic>
          <p:nvPicPr>
            <p:cNvPr id="9" name="Picture 8" descr="Diagram&#10;&#10;Description automatically generated">
              <a:extLst>
                <a:ext uri="{FF2B5EF4-FFF2-40B4-BE49-F238E27FC236}">
                  <a16:creationId xmlns:a16="http://schemas.microsoft.com/office/drawing/2014/main" id="{7E2231C5-0EB0-41BB-B290-5F569366A780}"/>
                </a:ext>
              </a:extLst>
            </p:cNvPr>
            <p:cNvPicPr>
              <a:picLocks noChangeAspect="1"/>
            </p:cNvPicPr>
            <p:nvPr/>
          </p:nvPicPr>
          <p:blipFill rotWithShape="1">
            <a:blip r:embed="rId3"/>
            <a:srcRect t="24133" r="42694"/>
            <a:stretch/>
          </p:blipFill>
          <p:spPr>
            <a:xfrm>
              <a:off x="5744101" y="2708009"/>
              <a:ext cx="3018463" cy="3996109"/>
            </a:xfrm>
            <a:prstGeom prst="rect">
              <a:avLst/>
            </a:prstGeom>
          </p:spPr>
        </p:pic>
        <p:sp>
          <p:nvSpPr>
            <p:cNvPr id="5" name="TextBox 4">
              <a:extLst>
                <a:ext uri="{FF2B5EF4-FFF2-40B4-BE49-F238E27FC236}">
                  <a16:creationId xmlns:a16="http://schemas.microsoft.com/office/drawing/2014/main" id="{D7165A58-AD86-4B19-A899-EA7D46768626}"/>
                </a:ext>
              </a:extLst>
            </p:cNvPr>
            <p:cNvSpPr txBox="1"/>
            <p:nvPr/>
          </p:nvSpPr>
          <p:spPr>
            <a:xfrm>
              <a:off x="5321465" y="6704118"/>
              <a:ext cx="3863733" cy="246221"/>
            </a:xfrm>
            <a:prstGeom prst="rect">
              <a:avLst/>
            </a:prstGeom>
            <a:noFill/>
          </p:spPr>
          <p:txBody>
            <a:bodyPr wrap="square" rtlCol="0">
              <a:spAutoFit/>
            </a:bodyPr>
            <a:lstStyle/>
            <a:p>
              <a:r>
                <a:rPr lang="en-US" sz="1000" dirty="0"/>
                <a:t>Source: NOAA Atlantic Sturgeon Risk of Encounter, </a:t>
              </a:r>
              <a:r>
                <a:rPr lang="en-US" sz="1000" dirty="0" err="1"/>
                <a:t>Breece</a:t>
              </a:r>
              <a:r>
                <a:rPr lang="en-US" sz="1000" dirty="0"/>
                <a:t> et al. </a:t>
              </a:r>
              <a:r>
                <a:rPr lang="en-US" sz="1000" dirty="0">
                  <a:latin typeface="Roboto"/>
                </a:rPr>
                <a:t>2017</a:t>
              </a:r>
              <a:endParaRPr lang="en-US" sz="1000" dirty="0"/>
            </a:p>
          </p:txBody>
        </p:sp>
      </p:grpSp>
      <p:pic>
        <p:nvPicPr>
          <p:cNvPr id="32" name="Picture 31">
            <a:extLst>
              <a:ext uri="{FF2B5EF4-FFF2-40B4-BE49-F238E27FC236}">
                <a16:creationId xmlns:a16="http://schemas.microsoft.com/office/drawing/2014/main" id="{5B9CD056-AB74-4962-9C06-D91729F33E39}"/>
              </a:ext>
            </a:extLst>
          </p:cNvPr>
          <p:cNvPicPr>
            <a:picLocks noChangeAspect="1"/>
          </p:cNvPicPr>
          <p:nvPr/>
        </p:nvPicPr>
        <p:blipFill>
          <a:blip r:embed="rId4"/>
          <a:stretch>
            <a:fillRect/>
          </a:stretch>
        </p:blipFill>
        <p:spPr>
          <a:xfrm>
            <a:off x="149746" y="2910380"/>
            <a:ext cx="5355882" cy="3570948"/>
          </a:xfrm>
          <a:prstGeom prst="rect">
            <a:avLst/>
          </a:prstGeom>
        </p:spPr>
      </p:pic>
    </p:spTree>
    <p:extLst>
      <p:ext uri="{BB962C8B-B14F-4D97-AF65-F5344CB8AC3E}">
        <p14:creationId xmlns:p14="http://schemas.microsoft.com/office/powerpoint/2010/main" val="26843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11C-2D73-4503-8AB0-11A53FC96923}"/>
              </a:ext>
            </a:extLst>
          </p:cNvPr>
          <p:cNvSpPr>
            <a:spLocks noGrp="1"/>
          </p:cNvSpPr>
          <p:nvPr>
            <p:ph type="title"/>
          </p:nvPr>
        </p:nvSpPr>
        <p:spPr>
          <a:xfrm>
            <a:off x="457200" y="2650958"/>
            <a:ext cx="8229600" cy="990600"/>
          </a:xfrm>
        </p:spPr>
        <p:txBody>
          <a:bodyPr>
            <a:noAutofit/>
          </a:bodyPr>
          <a:lstStyle/>
          <a:p>
            <a:pPr algn="ctr"/>
            <a:r>
              <a:rPr lang="en-US" dirty="0"/>
              <a:t>What other types of forecasts could you use?</a:t>
            </a:r>
          </a:p>
        </p:txBody>
      </p:sp>
    </p:spTree>
    <p:extLst>
      <p:ext uri="{BB962C8B-B14F-4D97-AF65-F5344CB8AC3E}">
        <p14:creationId xmlns:p14="http://schemas.microsoft.com/office/powerpoint/2010/main" val="102544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4684-01E7-459F-91EB-39ACEFB8D164}"/>
              </a:ext>
            </a:extLst>
          </p:cNvPr>
          <p:cNvSpPr>
            <a:spLocks noGrp="1"/>
          </p:cNvSpPr>
          <p:nvPr>
            <p:ph type="title"/>
          </p:nvPr>
        </p:nvSpPr>
        <p:spPr/>
        <p:txBody>
          <a:bodyPr/>
          <a:lstStyle/>
          <a:p>
            <a:r>
              <a:rPr lang="en-US" dirty="0"/>
              <a:t>Who uses ecological forecasts?</a:t>
            </a:r>
          </a:p>
        </p:txBody>
      </p:sp>
      <p:sp>
        <p:nvSpPr>
          <p:cNvPr id="3" name="Content Placeholder 2">
            <a:extLst>
              <a:ext uri="{FF2B5EF4-FFF2-40B4-BE49-F238E27FC236}">
                <a16:creationId xmlns:a16="http://schemas.microsoft.com/office/drawing/2014/main" id="{D1AD0B23-CF1B-4EC2-A810-A8308D20EA2B}"/>
              </a:ext>
            </a:extLst>
          </p:cNvPr>
          <p:cNvSpPr>
            <a:spLocks noGrp="1"/>
          </p:cNvSpPr>
          <p:nvPr>
            <p:ph idx="1"/>
          </p:nvPr>
        </p:nvSpPr>
        <p:spPr>
          <a:xfrm>
            <a:off x="457200" y="1600200"/>
            <a:ext cx="5599216" cy="5257800"/>
          </a:xfrm>
        </p:spPr>
        <p:txBody>
          <a:bodyPr>
            <a:normAutofit lnSpcReduction="10000"/>
          </a:bodyPr>
          <a:lstStyle/>
          <a:p>
            <a:r>
              <a:rPr lang="en-US" b="1" dirty="0"/>
              <a:t>A </a:t>
            </a:r>
            <a:r>
              <a:rPr lang="en-US" b="1" i="1" dirty="0"/>
              <a:t>forecast user </a:t>
            </a:r>
            <a:r>
              <a:rPr lang="en-US" b="1" dirty="0"/>
              <a:t>is anyone who can use a forecast to gain understanding or to make a decision </a:t>
            </a:r>
            <a:endParaRPr lang="en-US" dirty="0"/>
          </a:p>
          <a:p>
            <a:endParaRPr lang="en-US" dirty="0"/>
          </a:p>
          <a:p>
            <a:r>
              <a:rPr lang="en-US" dirty="0"/>
              <a:t>A forecast of invasive Spongy Moth distribution might have forecast users such as: </a:t>
            </a:r>
          </a:p>
          <a:p>
            <a:pPr lvl="1"/>
            <a:r>
              <a:rPr lang="en-US" dirty="0"/>
              <a:t>Scientists studying oak tree populations</a:t>
            </a:r>
          </a:p>
          <a:p>
            <a:pPr lvl="1"/>
            <a:r>
              <a:rPr lang="en-US" dirty="0"/>
              <a:t>Department of Natural Resources wildlife manager</a:t>
            </a:r>
          </a:p>
          <a:p>
            <a:pPr lvl="1"/>
            <a:r>
              <a:rPr lang="en-US" dirty="0"/>
              <a:t>Small landscaping business owner</a:t>
            </a:r>
          </a:p>
          <a:p>
            <a:pPr lvl="1"/>
            <a:r>
              <a:rPr lang="en-US" dirty="0"/>
              <a:t>Homeowners</a:t>
            </a:r>
          </a:p>
          <a:p>
            <a:pPr lvl="1"/>
            <a:r>
              <a:rPr lang="en-US" dirty="0"/>
              <a:t>Park visitors</a:t>
            </a:r>
          </a:p>
          <a:p>
            <a:pPr lvl="1"/>
            <a:r>
              <a:rPr lang="en-US" dirty="0"/>
              <a:t>Insect enthusiast</a:t>
            </a:r>
          </a:p>
          <a:p>
            <a:pPr lvl="1"/>
            <a:r>
              <a:rPr lang="en-US" dirty="0"/>
              <a:t>Among others!</a:t>
            </a:r>
          </a:p>
          <a:p>
            <a:endParaRPr lang="en-US" dirty="0"/>
          </a:p>
        </p:txBody>
      </p:sp>
      <p:grpSp>
        <p:nvGrpSpPr>
          <p:cNvPr id="5" name="Group 4">
            <a:extLst>
              <a:ext uri="{FF2B5EF4-FFF2-40B4-BE49-F238E27FC236}">
                <a16:creationId xmlns:a16="http://schemas.microsoft.com/office/drawing/2014/main" id="{AF714E91-2A48-4E59-98DC-BBB4BD841728}"/>
              </a:ext>
            </a:extLst>
          </p:cNvPr>
          <p:cNvGrpSpPr/>
          <p:nvPr/>
        </p:nvGrpSpPr>
        <p:grpSpPr>
          <a:xfrm>
            <a:off x="6145482" y="4381006"/>
            <a:ext cx="3223805" cy="2095994"/>
            <a:chOff x="6145482" y="4381006"/>
            <a:chExt cx="3223805" cy="2095994"/>
          </a:xfrm>
        </p:grpSpPr>
        <p:pic>
          <p:nvPicPr>
            <p:cNvPr id="2052" name="Picture 4">
              <a:extLst>
                <a:ext uri="{FF2B5EF4-FFF2-40B4-BE49-F238E27FC236}">
                  <a16:creationId xmlns:a16="http://schemas.microsoft.com/office/drawing/2014/main" id="{1CD9F965-7CAE-4F18-8E93-536AB592B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4381006"/>
              <a:ext cx="2794659" cy="2095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5D7F6-0827-40D6-B6EF-1925360F7590}"/>
                </a:ext>
              </a:extLst>
            </p:cNvPr>
            <p:cNvSpPr txBox="1"/>
            <p:nvPr/>
          </p:nvSpPr>
          <p:spPr>
            <a:xfrm>
              <a:off x="7766119" y="6230779"/>
              <a:ext cx="1603168" cy="230832"/>
            </a:xfrm>
            <a:prstGeom prst="rect">
              <a:avLst/>
            </a:prstGeom>
            <a:noFill/>
          </p:spPr>
          <p:txBody>
            <a:bodyPr wrap="square" rtlCol="0">
              <a:spAutoFit/>
            </a:bodyPr>
            <a:lstStyle/>
            <a:p>
              <a:r>
                <a:rPr lang="en-US" sz="900" dirty="0">
                  <a:solidFill>
                    <a:schemeClr val="bg1"/>
                  </a:solidFill>
                </a:rPr>
                <a:t>Wikimedia Commons</a:t>
              </a:r>
            </a:p>
          </p:txBody>
        </p:sp>
        <p:pic>
          <p:nvPicPr>
            <p:cNvPr id="2054" name="Picture 6">
              <a:extLst>
                <a:ext uri="{FF2B5EF4-FFF2-40B4-BE49-F238E27FC236}">
                  <a16:creationId xmlns:a16="http://schemas.microsoft.com/office/drawing/2014/main" id="{64AB1FD3-C39E-4BC0-8153-A5FF4AED3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984" y="4431305"/>
              <a:ext cx="1312223" cy="874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B7AF6A0F-5FB7-40D4-AE42-F8B9CBEADB8E}"/>
              </a:ext>
            </a:extLst>
          </p:cNvPr>
          <p:cNvGrpSpPr/>
          <p:nvPr/>
        </p:nvGrpSpPr>
        <p:grpSpPr>
          <a:xfrm>
            <a:off x="6143502" y="1644477"/>
            <a:ext cx="3069772" cy="1861942"/>
            <a:chOff x="6143502" y="1644477"/>
            <a:chExt cx="3069772" cy="1861942"/>
          </a:xfrm>
        </p:grpSpPr>
        <p:pic>
          <p:nvPicPr>
            <p:cNvPr id="2056" name="Picture 8" descr="Presentation in consulting seminar about business strategy | Pikrepo">
              <a:extLst>
                <a:ext uri="{FF2B5EF4-FFF2-40B4-BE49-F238E27FC236}">
                  <a16:creationId xmlns:a16="http://schemas.microsoft.com/office/drawing/2014/main" id="{316E474E-983F-48B0-A13D-6048F6740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502" y="1644477"/>
              <a:ext cx="2794660" cy="1861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A25DF5-3114-41F3-A455-A68F13AB3D48}"/>
                </a:ext>
              </a:extLst>
            </p:cNvPr>
            <p:cNvSpPr txBox="1"/>
            <p:nvPr/>
          </p:nvSpPr>
          <p:spPr>
            <a:xfrm>
              <a:off x="8288977" y="3194510"/>
              <a:ext cx="924297" cy="246221"/>
            </a:xfrm>
            <a:prstGeom prst="rect">
              <a:avLst/>
            </a:prstGeom>
            <a:noFill/>
          </p:spPr>
          <p:txBody>
            <a:bodyPr wrap="square" rtlCol="0">
              <a:spAutoFit/>
            </a:bodyPr>
            <a:lstStyle/>
            <a:p>
              <a:r>
                <a:rPr lang="en-US" sz="1000" dirty="0" err="1">
                  <a:solidFill>
                    <a:schemeClr val="bg1"/>
                  </a:solidFill>
                </a:rPr>
                <a:t>PikRepo</a:t>
              </a:r>
              <a:endParaRPr lang="en-US" sz="1050" dirty="0">
                <a:solidFill>
                  <a:schemeClr val="bg1"/>
                </a:solidFill>
              </a:endParaRPr>
            </a:p>
          </p:txBody>
        </p:sp>
      </p:grpSp>
    </p:spTree>
    <p:extLst>
      <p:ext uri="{BB962C8B-B14F-4D97-AF65-F5344CB8AC3E}">
        <p14:creationId xmlns:p14="http://schemas.microsoft.com/office/powerpoint/2010/main" val="39353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B221-B6E8-4979-9610-9D2F0F6DA2F5}"/>
              </a:ext>
            </a:extLst>
          </p:cNvPr>
          <p:cNvSpPr>
            <a:spLocks noGrp="1"/>
          </p:cNvSpPr>
          <p:nvPr>
            <p:ph type="title"/>
          </p:nvPr>
        </p:nvSpPr>
        <p:spPr/>
        <p:txBody>
          <a:bodyPr>
            <a:normAutofit fontScale="90000"/>
          </a:bodyPr>
          <a:lstStyle/>
          <a:p>
            <a:pPr marL="0" indent="0">
              <a:buNone/>
            </a:pPr>
            <a:r>
              <a:rPr lang="en-US" dirty="0"/>
              <a:t>F</a:t>
            </a:r>
            <a:r>
              <a:rPr lang="en-US" sz="4000" dirty="0"/>
              <a:t>orecast users have different needs for informing their decisions.</a:t>
            </a:r>
          </a:p>
        </p:txBody>
      </p:sp>
      <p:sp>
        <p:nvSpPr>
          <p:cNvPr id="3" name="Content Placeholder 2">
            <a:extLst>
              <a:ext uri="{FF2B5EF4-FFF2-40B4-BE49-F238E27FC236}">
                <a16:creationId xmlns:a16="http://schemas.microsoft.com/office/drawing/2014/main" id="{953891C7-0DBC-47A6-BF2A-C6452C9FF36C}"/>
              </a:ext>
            </a:extLst>
          </p:cNvPr>
          <p:cNvSpPr>
            <a:spLocks noGrp="1"/>
          </p:cNvSpPr>
          <p:nvPr>
            <p:ph idx="1"/>
          </p:nvPr>
        </p:nvSpPr>
        <p:spPr>
          <a:xfrm>
            <a:off x="457200" y="1879793"/>
            <a:ext cx="8229600" cy="4850704"/>
          </a:xfrm>
        </p:spPr>
        <p:txBody>
          <a:bodyPr>
            <a:normAutofit/>
          </a:bodyPr>
          <a:lstStyle/>
          <a:p>
            <a:pPr marL="0" indent="0">
              <a:buNone/>
            </a:pPr>
            <a:r>
              <a:rPr lang="en-US" sz="2800" dirty="0"/>
              <a:t>Based on these needs, we can loosely define 3 </a:t>
            </a:r>
            <a:r>
              <a:rPr lang="en-US" sz="2800" b="1" dirty="0"/>
              <a:t>decision-use categories* </a:t>
            </a:r>
            <a:r>
              <a:rPr lang="en-US" sz="2800" dirty="0"/>
              <a:t>of forecast users:</a:t>
            </a:r>
          </a:p>
          <a:p>
            <a:endParaRPr lang="en-US" sz="2800" dirty="0"/>
          </a:p>
          <a:p>
            <a:pPr marL="514350" indent="-514350">
              <a:buFont typeface="+mj-lt"/>
              <a:buAutoNum type="arabicPeriod"/>
            </a:pPr>
            <a:r>
              <a:rPr lang="en-US" sz="2800" b="1" dirty="0"/>
              <a:t>Casual user</a:t>
            </a:r>
            <a:r>
              <a:rPr lang="en-US" sz="2800" dirty="0"/>
              <a:t>: do not require probabilistic forecasts</a:t>
            </a:r>
          </a:p>
          <a:p>
            <a:pPr marL="274320" lvl="1" indent="0">
              <a:buNone/>
            </a:pPr>
            <a:r>
              <a:rPr lang="en-US" sz="2400" dirty="0"/>
              <a:t>       Example: </a:t>
            </a:r>
            <a:r>
              <a:rPr lang="en-US" sz="2400" i="1" dirty="0"/>
              <a:t>Park visitor, family member</a:t>
            </a:r>
          </a:p>
          <a:p>
            <a:pPr marL="514350" indent="-514350">
              <a:buFont typeface="+mj-lt"/>
              <a:buAutoNum type="arabicPeriod"/>
            </a:pPr>
            <a:r>
              <a:rPr lang="en-US" sz="2800" b="1" dirty="0"/>
              <a:t>Practitioner</a:t>
            </a:r>
            <a:r>
              <a:rPr lang="en-US" sz="2800" dirty="0"/>
              <a:t>: need overall idea of uncertainty</a:t>
            </a:r>
          </a:p>
          <a:p>
            <a:pPr marL="274320" lvl="1" indent="0">
              <a:buNone/>
            </a:pPr>
            <a:r>
              <a:rPr lang="en-US" sz="2400" dirty="0"/>
              <a:t>       Example: </a:t>
            </a:r>
            <a:r>
              <a:rPr lang="en-US" sz="2400" i="1" dirty="0"/>
              <a:t>Homeowner, landscaping business owner</a:t>
            </a:r>
          </a:p>
          <a:p>
            <a:pPr marL="514350" indent="-514350">
              <a:buFont typeface="+mj-lt"/>
              <a:buAutoNum type="arabicPeriod"/>
            </a:pPr>
            <a:r>
              <a:rPr lang="en-US" sz="2800" b="1" dirty="0"/>
              <a:t>Decision analyst</a:t>
            </a:r>
            <a:r>
              <a:rPr lang="en-US" sz="2800" dirty="0"/>
              <a:t>: require detailed information on uncertainty</a:t>
            </a:r>
          </a:p>
          <a:p>
            <a:pPr marL="274320" lvl="1" indent="0">
              <a:buNone/>
            </a:pPr>
            <a:r>
              <a:rPr lang="en-US" sz="2400" dirty="0"/>
              <a:t>       Example: </a:t>
            </a:r>
            <a:r>
              <a:rPr lang="en-US" sz="2400" i="1" dirty="0"/>
              <a:t>Natural resource manager</a:t>
            </a:r>
          </a:p>
          <a:p>
            <a:pPr marL="514350" indent="-514350">
              <a:buFont typeface="+mj-lt"/>
              <a:buAutoNum type="arabicPeriod"/>
            </a:pPr>
            <a:endParaRPr lang="en-US" sz="2800" dirty="0"/>
          </a:p>
          <a:p>
            <a:pPr marL="514350" indent="-514350">
              <a:buFont typeface="+mj-lt"/>
              <a:buAutoNum type="arabicPeriod"/>
            </a:pPr>
            <a:endParaRPr lang="en-US" sz="1200" dirty="0"/>
          </a:p>
        </p:txBody>
      </p:sp>
      <p:sp>
        <p:nvSpPr>
          <p:cNvPr id="4" name="TextBox 3">
            <a:extLst>
              <a:ext uri="{FF2B5EF4-FFF2-40B4-BE49-F238E27FC236}">
                <a16:creationId xmlns:a16="http://schemas.microsoft.com/office/drawing/2014/main" id="{E078D52B-E257-4E18-A816-177BB76FB79D}"/>
              </a:ext>
            </a:extLst>
          </p:cNvPr>
          <p:cNvSpPr txBox="1"/>
          <p:nvPr/>
        </p:nvSpPr>
        <p:spPr>
          <a:xfrm>
            <a:off x="6050071" y="6450904"/>
            <a:ext cx="3093929" cy="307777"/>
          </a:xfrm>
          <a:prstGeom prst="rect">
            <a:avLst/>
          </a:prstGeom>
          <a:noFill/>
        </p:spPr>
        <p:txBody>
          <a:bodyPr wrap="square" rtlCol="0">
            <a:spAutoFit/>
          </a:bodyPr>
          <a:lstStyle/>
          <a:p>
            <a:pPr algn="r"/>
            <a:r>
              <a:rPr lang="en-US" sz="1400" dirty="0"/>
              <a:t>*adapted from Raftery 2016</a:t>
            </a:r>
          </a:p>
        </p:txBody>
      </p:sp>
    </p:spTree>
    <p:extLst>
      <p:ext uri="{BB962C8B-B14F-4D97-AF65-F5344CB8AC3E}">
        <p14:creationId xmlns:p14="http://schemas.microsoft.com/office/powerpoint/2010/main" val="7748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Custom 4">
      <a:dk1>
        <a:sysClr val="windowText" lastClr="000000"/>
      </a:dk1>
      <a:lt1>
        <a:sysClr val="window" lastClr="FFFFFF"/>
      </a:lt1>
      <a:dk2>
        <a:srgbClr val="53A264"/>
      </a:dk2>
      <a:lt2>
        <a:srgbClr val="DFE3E5"/>
      </a:lt2>
      <a:accent1>
        <a:srgbClr val="53A264"/>
      </a:accent1>
      <a:accent2>
        <a:srgbClr val="53A264"/>
      </a:accent2>
      <a:accent3>
        <a:srgbClr val="27CED7"/>
      </a:accent3>
      <a:accent4>
        <a:srgbClr val="42BA97"/>
      </a:accent4>
      <a:accent5>
        <a:srgbClr val="3E8853"/>
      </a:accent5>
      <a:accent6>
        <a:srgbClr val="62A39F"/>
      </a:accent6>
      <a:hlink>
        <a:srgbClr val="DFECEB"/>
      </a:hlink>
      <a:folHlink>
        <a:srgbClr val="F2F2F2"/>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InstructorPowerpoint_20210201</Template>
  <TotalTime>20349</TotalTime>
  <Words>5747</Words>
  <Application>Microsoft Office PowerPoint</Application>
  <PresentationFormat>On-screen Show (4:3)</PresentationFormat>
  <Paragraphs>482</Paragraphs>
  <Slides>43</Slides>
  <Notes>41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Roboto</vt:lpstr>
      <vt:lpstr>Symbol</vt:lpstr>
      <vt:lpstr>Wingdings</vt:lpstr>
      <vt:lpstr>KF PPT go-to</vt:lpstr>
      <vt:lpstr>Macrosystems EDDIE:  Using Ecological Forecasts to                      Guide Decision Making </vt:lpstr>
      <vt:lpstr>PowerPoint Presentation</vt:lpstr>
      <vt:lpstr>Why are forecasts made?</vt:lpstr>
      <vt:lpstr>PowerPoint Presentation</vt:lpstr>
      <vt:lpstr>Ecological forecasts are a powerful tool for predicting ecological change</vt:lpstr>
      <vt:lpstr>There are many different types of forecasts</vt:lpstr>
      <vt:lpstr>What other types of forecasts could you use?</vt:lpstr>
      <vt:lpstr>Who uses ecological forecasts?</vt:lpstr>
      <vt:lpstr>Forecast users have different needs for informing their decisions.</vt:lpstr>
      <vt:lpstr>Forecasts are inherently uncertain</vt:lpstr>
      <vt:lpstr>What are other reasons why there is uncertainty in forecasts?</vt:lpstr>
      <vt:lpstr>Forecasts are inherently uncertain</vt:lpstr>
      <vt:lpstr>What ways can we communicate forecasts for different forecast users?</vt:lpstr>
      <vt:lpstr>Forecast index and forecast output</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What ways can we communicate uncertainty?</vt:lpstr>
      <vt:lpstr>How do we visualize uncertainty for different decision use categories?</vt:lpstr>
      <vt:lpstr>Incorporating uncertainty into maps</vt:lpstr>
      <vt:lpstr>Incorporating uncertainty into maps</vt:lpstr>
      <vt:lpstr>Incorporating uncertainty into maps</vt:lpstr>
      <vt:lpstr>How do forecast visualizations influence decision-making?</vt:lpstr>
      <vt:lpstr> Our focal question:</vt:lpstr>
      <vt:lpstr> Learning objectives</vt:lpstr>
      <vt:lpstr>Three ways to run this module</vt:lpstr>
      <vt:lpstr>Shiny App</vt:lpstr>
      <vt:lpstr> Activity A: Explore an ecological forecast</vt:lpstr>
      <vt:lpstr>Activity B: Make decisions using an ecological forecast</vt:lpstr>
      <vt:lpstr>Activity C: Create a customized visualization for a specific forecast user</vt:lpstr>
      <vt:lpstr>Saving plots</vt:lpstr>
      <vt:lpstr>Saving &amp; Resuming Progress</vt:lpstr>
      <vt:lpstr>Downloading the Report</vt:lpstr>
      <vt:lpstr>Let’s Go!</vt:lpstr>
      <vt:lpstr>Presentation of Forecast User Visualizations</vt:lpstr>
      <vt:lpstr> Thank you for participating! </vt:lpstr>
      <vt:lpstr>Optional additional slides</vt:lpstr>
      <vt:lpstr>How can ecological forecasts be used in decision-making?</vt:lpstr>
      <vt:lpstr>How can ecological forecasts be used in decision-making?</vt:lpstr>
      <vt:lpstr>More examples of uncertainty visualizations</vt:lpstr>
      <vt:lpstr>User preference does not always indicate the most effective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Macrosystems EDDIE:  Using Ecological Forecasts to                      Guide Decision Making</dc:title>
  <dc:creator>Woelmer, Whitney</dc:creator>
  <cp:lastModifiedBy>Woelmer, Whitney</cp:lastModifiedBy>
  <cp:revision>266</cp:revision>
  <dcterms:created xsi:type="dcterms:W3CDTF">2020-11-17T16:02:46Z</dcterms:created>
  <dcterms:modified xsi:type="dcterms:W3CDTF">2023-03-07T15:43:38Z</dcterms:modified>
</cp:coreProperties>
</file>